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6" r:id="rId3"/>
    <p:sldId id="427" r:id="rId4"/>
    <p:sldId id="393" r:id="rId5"/>
    <p:sldId id="352" r:id="rId6"/>
    <p:sldId id="342" r:id="rId7"/>
    <p:sldId id="367" r:id="rId8"/>
    <p:sldId id="368" r:id="rId9"/>
    <p:sldId id="366" r:id="rId10"/>
    <p:sldId id="369" r:id="rId11"/>
    <p:sldId id="370" r:id="rId12"/>
    <p:sldId id="300" r:id="rId13"/>
    <p:sldId id="299" r:id="rId14"/>
    <p:sldId id="268" r:id="rId15"/>
    <p:sldId id="357" r:id="rId16"/>
    <p:sldId id="296" r:id="rId17"/>
    <p:sldId id="305" r:id="rId18"/>
    <p:sldId id="332" r:id="rId19"/>
    <p:sldId id="371" r:id="rId20"/>
    <p:sldId id="372" r:id="rId21"/>
    <p:sldId id="318" r:id="rId22"/>
  </p:sldIdLst>
  <p:sldSz cx="9144000" cy="6858000" type="screen4x3"/>
  <p:notesSz cx="6797675" cy="9929813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9ED561"/>
    <a:srgbClr val="87CB3D"/>
    <a:srgbClr val="9FFFCA"/>
    <a:srgbClr val="03EDD7"/>
    <a:srgbClr val="5DBDC7"/>
    <a:srgbClr val="CCFFFF"/>
    <a:srgbClr val="37959F"/>
    <a:srgbClr val="C5E1E9"/>
    <a:srgbClr val="C8E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056" autoAdjust="0"/>
  </p:normalViewPr>
  <p:slideViewPr>
    <p:cSldViewPr>
      <p:cViewPr varScale="1">
        <p:scale>
          <a:sx n="108" d="100"/>
          <a:sy n="108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29-4B9D-B8BA-47D48A05A6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29-4B9D-B8BA-47D48A05A680}"/>
              </c:ext>
            </c:extLst>
          </c:dPt>
          <c:dLbls>
            <c:dLbl>
              <c:idx val="0"/>
              <c:layout>
                <c:manualLayout>
                  <c:x val="0.18053226254088972"/>
                  <c:y val="-0.36111111111111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2086821701809"/>
                      <c:h val="0.371680303029665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29-4B9D-B8BA-47D48A05A680}"/>
                </c:ext>
              </c:extLst>
            </c:dLbl>
            <c:dLbl>
              <c:idx val="1"/>
              <c:layout>
                <c:manualLayout>
                  <c:x val="-0.14166674920861694"/>
                  <c:y val="5.55554387238500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88786860564505"/>
                      <c:h val="0.31243078597688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629-4B9D-B8BA-47D48A05A68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('2025 (2)'!$B$3,'2025 (2)'!$B$5)</c:f>
              <c:strCache>
                <c:ptCount val="2"/>
                <c:pt idx="0">
                  <c:v>налоговые и неналоговые доходы 61324,1 тыс. рублей</c:v>
                </c:pt>
                <c:pt idx="1">
                  <c:v>безвозмездные доходы 6702,5 тыс. рублей</c:v>
                </c:pt>
              </c:strCache>
            </c:strRef>
          </c:cat>
          <c:val>
            <c:numRef>
              <c:f>('2025 (2)'!$C$3,'2025 (2)'!$C$5)</c:f>
              <c:numCache>
                <c:formatCode>#,##0.00</c:formatCode>
                <c:ptCount val="2"/>
                <c:pt idx="0">
                  <c:v>61324.1</c:v>
                </c:pt>
                <c:pt idx="1">
                  <c:v>6702.5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29-4B9D-B8BA-47D48A05A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3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D9-4C18-89DC-988F2646A7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D9-4C18-89DC-988F2646A736}"/>
              </c:ext>
            </c:extLst>
          </c:dPt>
          <c:dLbls>
            <c:dLbl>
              <c:idx val="0"/>
              <c:layout>
                <c:manualLayout>
                  <c:x val="0.23055555555555557"/>
                  <c:y val="-0.319444444444444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D9-4C18-89DC-988F2646A736}"/>
                </c:ext>
              </c:extLst>
            </c:dLbl>
            <c:dLbl>
              <c:idx val="1"/>
              <c:layout>
                <c:manualLayout>
                  <c:x val="-0.26525605058452945"/>
                  <c:y val="3.97410033132924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6976770529492"/>
                      <c:h val="0.256095215891551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FD9-4C18-89DC-988F2646A73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('2026г'!$B$3,'2026г'!$B$5)</c:f>
              <c:strCache>
                <c:ptCount val="2"/>
                <c:pt idx="0">
                  <c:v>налоговые и неналоговые доходы 56076,2 тыс. рублей</c:v>
                </c:pt>
                <c:pt idx="1">
                  <c:v>безвозмездные доходы 3502,5 тыс. рублей</c:v>
                </c:pt>
              </c:strCache>
            </c:strRef>
          </c:cat>
          <c:val>
            <c:numRef>
              <c:f>('2026г'!$D$3,'2026г'!$D$5)</c:f>
              <c:numCache>
                <c:formatCode>#,##0.00</c:formatCode>
                <c:ptCount val="2"/>
                <c:pt idx="0">
                  <c:v>56076.2</c:v>
                </c:pt>
                <c:pt idx="1">
                  <c:v>3502.5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D9-4C18-89DC-988F2646A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accent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57-48DD-95D9-91A0D747DA0E}"/>
              </c:ext>
            </c:extLst>
          </c:dPt>
          <c:dPt>
            <c:idx val="1"/>
            <c:bubble3D val="0"/>
            <c:explosion val="28"/>
            <c:spPr>
              <a:solidFill>
                <a:schemeClr val="accent2"/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57-48DD-95D9-91A0D747DA0E}"/>
              </c:ext>
            </c:extLst>
          </c:dPt>
          <c:dLbls>
            <c:dLbl>
              <c:idx val="0"/>
              <c:layout>
                <c:manualLayout>
                  <c:x val="0.20833333333333343"/>
                  <c:y val="-0.296296296296296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7-48DD-95D9-91A0D747DA0E}"/>
                </c:ext>
              </c:extLst>
            </c:dLbl>
            <c:dLbl>
              <c:idx val="1"/>
              <c:layout>
                <c:manualLayout>
                  <c:x val="-0.22879710310049489"/>
                  <c:y val="4.8777884569715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8869250384868"/>
                      <c:h val="0.32124390489908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357-48DD-95D9-91A0D747DA0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('2027г '!$B$3,'2027г '!$B$5)</c:f>
              <c:strCache>
                <c:ptCount val="2"/>
                <c:pt idx="0">
                  <c:v>налоговые и неналоговые доходы 56623,6 тыс. рублей</c:v>
                </c:pt>
                <c:pt idx="1">
                  <c:v>безвозмездные доходы 5355,2 тыс. рублей</c:v>
                </c:pt>
              </c:strCache>
            </c:strRef>
          </c:cat>
          <c:val>
            <c:numRef>
              <c:f>('2027г '!$E$3,'2027г '!$E$5)</c:f>
              <c:numCache>
                <c:formatCode>#,##0.00</c:formatCode>
                <c:ptCount val="2"/>
                <c:pt idx="0">
                  <c:v>56623.6</c:v>
                </c:pt>
                <c:pt idx="1">
                  <c:v>5355.2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57-48DD-95D9-91A0D747D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9C3E9-C600-4C53-99A4-A6641C8B007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9B36D-55D2-4E11-8ACB-679813C25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22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0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3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6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3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8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5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8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2C66-9595-4BC5-9D91-7BAD86B1614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AFCEAB-60DB-31C8-5C71-D588E5F99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01" y="4530"/>
            <a:ext cx="2863750" cy="249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82552"/>
            <a:ext cx="7772400" cy="2492896"/>
          </a:xfrm>
        </p:spPr>
        <p:txBody>
          <a:bodyPr>
            <a:noAutofit/>
          </a:bodyPr>
          <a:lstStyle/>
          <a:p>
            <a:pPr lvl="0" defTabSz="685800">
              <a:lnSpc>
                <a:spcPct val="90000"/>
              </a:lnSpc>
              <a:defRPr/>
            </a:pPr>
            <a:r>
              <a:rPr lang="ru-RU" sz="2300" i="1" kern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2300" i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300" i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i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2300" i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i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Лопухинского сельского поселения</a:t>
            </a:r>
            <a:br>
              <a:rPr lang="ru-RU" sz="2300" i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i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2025 год и на плановый период 2026 и 2027 годов </a:t>
            </a:r>
            <a:endParaRPr lang="ru-RU" sz="2300" b="0" i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049955"/>
            <a:ext cx="8532440" cy="692696"/>
          </a:xfrm>
        </p:spPr>
        <p:txBody>
          <a:bodyPr>
            <a:normAutofit lnSpcReduction="10000"/>
          </a:bodyPr>
          <a:lstStyle/>
          <a:p>
            <a:pPr lvl="0" algn="r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20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18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Никитина Алла Романовна</a:t>
            </a:r>
          </a:p>
        </p:txBody>
      </p:sp>
    </p:spTree>
    <p:extLst>
      <p:ext uri="{BB962C8B-B14F-4D97-AF65-F5344CB8AC3E}">
        <p14:creationId xmlns:p14="http://schemas.microsoft.com/office/powerpoint/2010/main" val="290252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D3A68-7240-ECEA-3F9C-ACA02511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44" y="476672"/>
            <a:ext cx="6347048" cy="850105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b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расходов                                   на плановый период </a:t>
            </a:r>
            <a:r>
              <a:rPr lang="ru-RU" sz="33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2026 – 2027 </a:t>
            </a:r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годов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548BB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37025-9458-D65C-E023-5FF4B3DC7B4D}"/>
              </a:ext>
            </a:extLst>
          </p:cNvPr>
          <p:cNvSpPr txBox="1"/>
          <p:nvPr/>
        </p:nvSpPr>
        <p:spPr>
          <a:xfrm>
            <a:off x="1475656" y="4287672"/>
            <a:ext cx="64807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рогнозируемый объем расходов на 2026 год в сумме               59 578,7 тысяч рублей, в том числе условно утверждаемые расходы в сумме  1 489,5 тысяч рублей;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объем расходов на 2027 год в сумме                              61 978,8 тысяч рублей, в том числе условно утверждаемые расходы в сумме 3 098,9 тысяч рублей.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DD4F4BE-A7AC-E758-BEA2-E233FCAEC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455270"/>
              </p:ext>
            </p:extLst>
          </p:nvPr>
        </p:nvGraphicFramePr>
        <p:xfrm>
          <a:off x="1475656" y="1124744"/>
          <a:ext cx="6480720" cy="31629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04456">
                  <a:extLst>
                    <a:ext uri="{9D8B030D-6E8A-4147-A177-3AD203B41FA5}">
                      <a16:colId xmlns:a16="http://schemas.microsoft.com/office/drawing/2014/main" val="888179838"/>
                    </a:ext>
                  </a:extLst>
                </a:gridCol>
                <a:gridCol w="1121123">
                  <a:extLst>
                    <a:ext uri="{9D8B030D-6E8A-4147-A177-3AD203B41FA5}">
                      <a16:colId xmlns:a16="http://schemas.microsoft.com/office/drawing/2014/main" val="1022083733"/>
                    </a:ext>
                  </a:extLst>
                </a:gridCol>
                <a:gridCol w="1255141">
                  <a:extLst>
                    <a:ext uri="{9D8B030D-6E8A-4147-A177-3AD203B41FA5}">
                      <a16:colId xmlns:a16="http://schemas.microsoft.com/office/drawing/2014/main" val="2381009762"/>
                    </a:ext>
                  </a:extLst>
                </a:gridCol>
              </a:tblGrid>
              <a:tr h="8626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руб. на 2026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руб. на 2027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279732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22 315,5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23 101,8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359061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443,5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458,8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421993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4 180,8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4 737,4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798860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11 579,9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14 102,0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06526"/>
                  </a:ext>
                </a:extLst>
              </a:tr>
              <a:tr h="575077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Культура, кинематография, средства массовой информации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19 899,0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18 398,8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335903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1 160,0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1 180,0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960481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59 578,7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61 978,8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084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01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927C29-8215-1838-3C8A-CEE4B533D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248471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cap="all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Дефицит бюджета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1000" b="1" cap="all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планировании бюджета Лопухинского сельского поселения              на 2025 год и на плановый период   2026 и 2027 годов дефицит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предусмотрен.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61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</a:t>
            </a:r>
            <a:endParaRPr lang="ru-RU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88424" y="0"/>
            <a:ext cx="755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№19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90000"/>
              </a:lnSpc>
            </a:pPr>
            <a: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</a:t>
            </a:r>
            <a:endParaRPr lang="ru-RU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0"/>
            <a:ext cx="755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№12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529" y="0"/>
            <a:ext cx="9144000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500932" y="164757"/>
            <a:ext cx="7078241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 2025 год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4FEA8D7A-5E10-0D66-695A-EBB82633BC0D}"/>
              </a:ext>
            </a:extLst>
          </p:cNvPr>
          <p:cNvSpPr/>
          <p:nvPr/>
        </p:nvSpPr>
        <p:spPr>
          <a:xfrm>
            <a:off x="1959977" y="2763589"/>
            <a:ext cx="5544616" cy="165375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УДЕЛЬНЫЙ ВЕС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РАСХОДАХ 2025 г. </a:t>
            </a:r>
          </a:p>
          <a:p>
            <a:pPr lvl="0" algn="ctr">
              <a:spcBef>
                <a:spcPts val="600"/>
              </a:spcBef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64 388,7 тыс. руб.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ED6E34DA-9E2F-0034-5C44-9F96BD352A97}"/>
              </a:ext>
            </a:extLst>
          </p:cNvPr>
          <p:cNvSpPr/>
          <p:nvPr/>
        </p:nvSpPr>
        <p:spPr>
          <a:xfrm>
            <a:off x="1959977" y="4417342"/>
            <a:ext cx="5544616" cy="180873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УДЕЛЬНЫЙ ВЕС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Непрограммные направления                                          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 органов местного самоуправления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РАСХОДАХ 2025 г. </a:t>
            </a:r>
          </a:p>
          <a:p>
            <a:pPr lvl="0"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3 637,9 тыс. руб.</a:t>
            </a:r>
            <a:r>
              <a:rPr lang="ru-RU" sz="20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– 5% </a:t>
            </a:r>
          </a:p>
          <a:p>
            <a:pPr lvl="0" algn="ctr">
              <a:defRPr/>
            </a:pPr>
            <a:endParaRPr lang="ru-RU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DD50E071-324D-A424-715F-C75BE9FEA181}"/>
              </a:ext>
            </a:extLst>
          </p:cNvPr>
          <p:cNvSpPr/>
          <p:nvPr/>
        </p:nvSpPr>
        <p:spPr>
          <a:xfrm>
            <a:off x="2051720" y="1204539"/>
            <a:ext cx="5544616" cy="15590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8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ВСЕГО: 68 026,6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тыс. рублей</a:t>
            </a:r>
          </a:p>
          <a:p>
            <a:pPr lvl="0"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1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itchFamily="18" charset="0"/>
              </a:rPr>
              <a:t> т.ч.</a:t>
            </a:r>
          </a:p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61 324,1 тыс. рублей местный бюджет – 90%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itchFamily="18" charset="0"/>
              </a:rPr>
              <a:t>6 702,5 тыс. рублей о</a:t>
            </a: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бластной бюджет – 10 %</a:t>
            </a:r>
            <a:endParaRPr lang="ru-RU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7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06545"/>
            <a:ext cx="6408712" cy="829755"/>
          </a:xfrm>
        </p:spPr>
        <p:txBody>
          <a:bodyPr>
            <a:noAutofit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на 2025 год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767034"/>
            <a:ext cx="5544616" cy="8549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ВСЕГО: 64 388,7 тыс. рублей</a:t>
            </a:r>
          </a:p>
          <a:p>
            <a:pPr lvl="0" algn="ctr">
              <a:spcBef>
                <a:spcPts val="600"/>
              </a:spcBef>
              <a:defRPr/>
            </a:pP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УДЕЛЬНЫЙ ВЕС МУНИЦИПАЛЬНЫХ ПРОГРАММ В РАСХОДАХ 2025 г.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2C7169-5AC9-24C1-547E-3F94D5BE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00808"/>
            <a:ext cx="7128792" cy="47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44207" y="3428390"/>
            <a:ext cx="1864905" cy="45719"/>
          </a:xfrm>
        </p:spPr>
        <p:txBody>
          <a:bodyPr>
            <a:normAutofit fontScale="90000"/>
          </a:bodyPr>
          <a:lstStyle/>
          <a:p>
            <a:pPr lvl="0" algn="ctr" defTabSz="685800">
              <a:lnSpc>
                <a:spcPct val="90000"/>
              </a:lnSpc>
            </a:pPr>
            <a:br>
              <a:rPr lang="ru-RU" sz="3000" b="1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ru-RU" sz="30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88424" y="0"/>
            <a:ext cx="755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№12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0932" y="164757"/>
            <a:ext cx="7078241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– экономического развития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16416" y="0"/>
            <a:ext cx="827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9"/>
          <p:cNvSpPr/>
          <p:nvPr/>
        </p:nvSpPr>
        <p:spPr>
          <a:xfrm>
            <a:off x="2667000" y="4343400"/>
            <a:ext cx="139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Bargaining Power Of Suppliers</a:t>
            </a:r>
          </a:p>
        </p:txBody>
      </p:sp>
      <p:sp>
        <p:nvSpPr>
          <p:cNvPr id="16" name="Rectangle 20"/>
          <p:cNvSpPr/>
          <p:nvPr/>
        </p:nvSpPr>
        <p:spPr>
          <a:xfrm>
            <a:off x="5080200" y="4343400"/>
            <a:ext cx="139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n-lt"/>
              </a:rPr>
              <a:t>Bargaining Power Of Buyers</a:t>
            </a:r>
          </a:p>
        </p:txBody>
      </p:sp>
      <p:pic>
        <p:nvPicPr>
          <p:cNvPr id="17" name="Рисунок 16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59"/>
            <a:ext cx="9251504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849405" y="1052736"/>
            <a:ext cx="1294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3"/>
          <p:cNvSpPr>
            <a:spLocks/>
          </p:cNvSpPr>
          <p:nvPr/>
        </p:nvSpPr>
        <p:spPr bwMode="gray">
          <a:xfrm>
            <a:off x="804971" y="1597964"/>
            <a:ext cx="3659188" cy="1879600"/>
          </a:xfrm>
          <a:custGeom>
            <a:avLst/>
            <a:gdLst/>
            <a:ahLst/>
            <a:cxnLst>
              <a:cxn ang="0">
                <a:pos x="2304" y="691"/>
              </a:cxn>
              <a:cxn ang="0">
                <a:pos x="1991" y="833"/>
              </a:cxn>
              <a:cxn ang="0">
                <a:pos x="1817" y="1184"/>
              </a:cxn>
              <a:cxn ang="0">
                <a:pos x="0" y="1184"/>
              </a:cxn>
              <a:cxn ang="0">
                <a:pos x="0" y="1"/>
              </a:cxn>
              <a:cxn ang="0">
                <a:pos x="2305" y="0"/>
              </a:cxn>
              <a:cxn ang="0">
                <a:pos x="2304" y="691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gray">
          <a:xfrm>
            <a:off x="789845" y="1751831"/>
            <a:ext cx="3652838" cy="42227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Freeform 5"/>
          <p:cNvSpPr>
            <a:spLocks/>
          </p:cNvSpPr>
          <p:nvPr/>
        </p:nvSpPr>
        <p:spPr bwMode="gray">
          <a:xfrm>
            <a:off x="4630157" y="1593648"/>
            <a:ext cx="3659187" cy="1879600"/>
          </a:xfrm>
          <a:custGeom>
            <a:avLst/>
            <a:gdLst/>
            <a:ahLst/>
            <a:cxnLst>
              <a:cxn ang="0">
                <a:pos x="1" y="691"/>
              </a:cxn>
              <a:cxn ang="0">
                <a:pos x="314" y="833"/>
              </a:cxn>
              <a:cxn ang="0">
                <a:pos x="481" y="1182"/>
              </a:cxn>
              <a:cxn ang="0">
                <a:pos x="2305" y="1184"/>
              </a:cxn>
              <a:cxn ang="0">
                <a:pos x="2305" y="1"/>
              </a:cxn>
              <a:cxn ang="0">
                <a:pos x="0" y="0"/>
              </a:cxn>
              <a:cxn ang="0">
                <a:pos x="1" y="691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gray">
          <a:xfrm flipH="1">
            <a:off x="4601438" y="1714689"/>
            <a:ext cx="3663950" cy="4222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Freeform 7"/>
          <p:cNvSpPr>
            <a:spLocks/>
          </p:cNvSpPr>
          <p:nvPr/>
        </p:nvSpPr>
        <p:spPr bwMode="blackGray">
          <a:xfrm>
            <a:off x="804971" y="3679343"/>
            <a:ext cx="3659188" cy="1879600"/>
          </a:xfrm>
          <a:custGeom>
            <a:avLst/>
            <a:gdLst/>
            <a:ahLst/>
            <a:cxnLst>
              <a:cxn ang="0">
                <a:pos x="2304" y="493"/>
              </a:cxn>
              <a:cxn ang="0">
                <a:pos x="1991" y="351"/>
              </a:cxn>
              <a:cxn ang="0">
                <a:pos x="1813" y="1"/>
              </a:cxn>
              <a:cxn ang="0">
                <a:pos x="0" y="0"/>
              </a:cxn>
              <a:cxn ang="0">
                <a:pos x="0" y="1183"/>
              </a:cxn>
              <a:cxn ang="0">
                <a:pos x="2305" y="1184"/>
              </a:cxn>
              <a:cxn ang="0">
                <a:pos x="2304" y="49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" name="Freeform 8"/>
          <p:cNvSpPr>
            <a:spLocks/>
          </p:cNvSpPr>
          <p:nvPr/>
        </p:nvSpPr>
        <p:spPr bwMode="gray">
          <a:xfrm>
            <a:off x="4651322" y="3686824"/>
            <a:ext cx="3659187" cy="1881188"/>
          </a:xfrm>
          <a:custGeom>
            <a:avLst/>
            <a:gdLst/>
            <a:ahLst/>
            <a:cxnLst>
              <a:cxn ang="0">
                <a:pos x="1" y="494"/>
              </a:cxn>
              <a:cxn ang="0">
                <a:pos x="314" y="352"/>
              </a:cxn>
              <a:cxn ang="0">
                <a:pos x="483" y="0"/>
              </a:cxn>
              <a:cxn ang="0">
                <a:pos x="2305" y="1"/>
              </a:cxn>
              <a:cxn ang="0">
                <a:pos x="2305" y="1184"/>
              </a:cxn>
              <a:cxn ang="0">
                <a:pos x="0" y="1185"/>
              </a:cxn>
              <a:cxn ang="0">
                <a:pos x="1" y="494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Freeform 9"/>
          <p:cNvSpPr>
            <a:spLocks/>
          </p:cNvSpPr>
          <p:nvPr/>
        </p:nvSpPr>
        <p:spPr bwMode="gray">
          <a:xfrm>
            <a:off x="5088434" y="3984774"/>
            <a:ext cx="3186113" cy="461963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" name="Freeform 10"/>
          <p:cNvSpPr>
            <a:spLocks/>
          </p:cNvSpPr>
          <p:nvPr/>
        </p:nvSpPr>
        <p:spPr bwMode="gray">
          <a:xfrm flipH="1">
            <a:off x="824409" y="3960962"/>
            <a:ext cx="3165475" cy="461962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gray">
          <a:xfrm>
            <a:off x="1821558" y="1662570"/>
            <a:ext cx="14905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20 000,0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gray">
          <a:xfrm>
            <a:off x="5707554" y="1650886"/>
            <a:ext cx="18668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8 994,6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gray">
          <a:xfrm>
            <a:off x="5625394" y="3895377"/>
            <a:ext cx="200555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21 811,5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821164" y="2487413"/>
            <a:ext cx="29543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gray">
          <a:xfrm>
            <a:off x="5626215" y="2525960"/>
            <a:ext cx="2989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gray">
          <a:xfrm>
            <a:off x="849572" y="4672153"/>
            <a:ext cx="3352800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gray">
          <a:xfrm>
            <a:off x="4893895" y="4755376"/>
            <a:ext cx="3659187" cy="11910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Общегосударственные вопросы</a:t>
            </a:r>
          </a:p>
          <a:p>
            <a:pPr algn="ctr">
              <a:spcBef>
                <a:spcPct val="50000"/>
              </a:spcBef>
            </a:pPr>
            <a:endParaRPr lang="en-US" altLang="zh-CN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294554" y="2304575"/>
            <a:ext cx="2413000" cy="2380489"/>
            <a:chOff x="2182" y="1811"/>
            <a:chExt cx="1079" cy="1179"/>
          </a:xfrm>
        </p:grpSpPr>
        <p:sp>
          <p:nvSpPr>
            <p:cNvPr id="37" name="Oval 29"/>
            <p:cNvSpPr>
              <a:spLocks noChangeArrowheads="1"/>
            </p:cNvSpPr>
            <p:nvPr/>
          </p:nvSpPr>
          <p:spPr bwMode="gray">
            <a:xfrm>
              <a:off x="2182" y="1811"/>
              <a:ext cx="1079" cy="117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gray">
            <a:xfrm rot="19311546">
              <a:off x="2293" y="1888"/>
              <a:ext cx="891" cy="1002"/>
            </a:xfrm>
            <a:prstGeom prst="ellipse">
              <a:avLst/>
            </a:prstGeom>
            <a:solidFill>
              <a:srgbClr val="52B7C2">
                <a:alpha val="75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 l="12015" t="9302" r="12404" b="12598"/>
            <a:stretch>
              <a:fillRect/>
            </a:stretch>
          </p:blipFill>
          <p:spPr bwMode="gray">
            <a:xfrm>
              <a:off x="2270" y="1833"/>
              <a:ext cx="930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" name="TextBox 40"/>
          <p:cNvSpPr txBox="1"/>
          <p:nvPr/>
        </p:nvSpPr>
        <p:spPr>
          <a:xfrm>
            <a:off x="3595928" y="2540704"/>
            <a:ext cx="18642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расходы </a:t>
            </a:r>
          </a:p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68 026,6*,</a:t>
            </a:r>
          </a:p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62" y="5715659"/>
            <a:ext cx="7052956" cy="10760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</p:spPr>
      </p:pic>
      <p:sp>
        <p:nvSpPr>
          <p:cNvPr id="43" name="Прямоугольник 42"/>
          <p:cNvSpPr/>
          <p:nvPr/>
        </p:nvSpPr>
        <p:spPr>
          <a:xfrm>
            <a:off x="2433340" y="475732"/>
            <a:ext cx="5572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бюджета на 2025 год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6607" y="1691091"/>
            <a:ext cx="1000018" cy="50487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3767" y="1724125"/>
            <a:ext cx="106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29,4%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689881" y="1665389"/>
            <a:ext cx="1000018" cy="5048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794810" y="1709886"/>
            <a:ext cx="106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13,2%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93383" y="3925481"/>
            <a:ext cx="1000018" cy="5048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9032" y="3943290"/>
            <a:ext cx="106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21,8%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726246" y="3864288"/>
            <a:ext cx="1000018" cy="50487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7849405" y="3917450"/>
            <a:ext cx="106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32,1%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6174" y="5496885"/>
            <a:ext cx="3240360" cy="281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Средства МБ и ОБ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F9E0AFD-0868-872F-130F-7A211E3530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52053" y="3925481"/>
            <a:ext cx="167537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14 863,6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388424" y="0"/>
            <a:ext cx="755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№12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0932" y="164757"/>
            <a:ext cx="7078241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– экономического развития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16416" y="0"/>
            <a:ext cx="827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105" y="-27009"/>
            <a:ext cx="9251504" cy="6858000"/>
          </a:xfrm>
          <a:prstGeom prst="rect">
            <a:avLst/>
          </a:prstGeom>
        </p:spPr>
      </p:pic>
      <p:cxnSp>
        <p:nvCxnSpPr>
          <p:cNvPr id="54" name="肘形连接符 29"/>
          <p:cNvCxnSpPr>
            <a:cxnSpLocks/>
          </p:cNvCxnSpPr>
          <p:nvPr/>
        </p:nvCxnSpPr>
        <p:spPr>
          <a:xfrm rot="16200000" flipV="1">
            <a:off x="4229804" y="4644494"/>
            <a:ext cx="430848" cy="84116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35"/>
          <p:cNvCxnSpPr>
            <a:cxnSpLocks/>
          </p:cNvCxnSpPr>
          <p:nvPr/>
        </p:nvCxnSpPr>
        <p:spPr>
          <a:xfrm rot="5400000" flipH="1" flipV="1">
            <a:off x="5862457" y="4598582"/>
            <a:ext cx="571184" cy="265730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30"/>
          <p:cNvCxnSpPr>
            <a:cxnSpLocks/>
          </p:cNvCxnSpPr>
          <p:nvPr/>
        </p:nvCxnSpPr>
        <p:spPr>
          <a:xfrm rot="5400000" flipH="1" flipV="1">
            <a:off x="7209683" y="4497503"/>
            <a:ext cx="732239" cy="677963"/>
          </a:xfrm>
          <a:prstGeom prst="curvedConnector3">
            <a:avLst>
              <a:gd name="adj1" fmla="val 50000"/>
            </a:avLst>
          </a:prstGeom>
          <a:ln w="12700">
            <a:solidFill>
              <a:srgbClr val="92D05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Заголовок 1"/>
          <p:cNvSpPr txBox="1">
            <a:spLocks/>
          </p:cNvSpPr>
          <p:nvPr/>
        </p:nvSpPr>
        <p:spPr>
          <a:xfrm>
            <a:off x="1045527" y="-20840"/>
            <a:ext cx="7078241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8" name="组合 2"/>
          <p:cNvGrpSpPr/>
          <p:nvPr/>
        </p:nvGrpSpPr>
        <p:grpSpPr>
          <a:xfrm>
            <a:off x="2114022" y="4919512"/>
            <a:ext cx="6923112" cy="1591356"/>
            <a:chOff x="3129188" y="4015775"/>
            <a:chExt cx="7763401" cy="2101946"/>
          </a:xfrm>
        </p:grpSpPr>
        <p:grpSp>
          <p:nvGrpSpPr>
            <p:cNvPr id="59" name="Group 3"/>
            <p:cNvGrpSpPr/>
            <p:nvPr/>
          </p:nvGrpSpPr>
          <p:grpSpPr>
            <a:xfrm>
              <a:off x="3131084" y="4265735"/>
              <a:ext cx="7761505" cy="1851986"/>
              <a:chOff x="2060039" y="3145321"/>
              <a:chExt cx="6537934" cy="1560029"/>
            </a:xfrm>
          </p:grpSpPr>
          <p:grpSp>
            <p:nvGrpSpPr>
              <p:cNvPr id="65" name="Group 4"/>
              <p:cNvGrpSpPr/>
              <p:nvPr/>
            </p:nvGrpSpPr>
            <p:grpSpPr>
              <a:xfrm>
                <a:off x="2060039" y="4199786"/>
                <a:ext cx="1401956" cy="447877"/>
                <a:chOff x="3278586" y="3776866"/>
                <a:chExt cx="1182684" cy="377829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77" name="Oval 11"/>
                <p:cNvSpPr>
                  <a:spLocks noChangeArrowheads="1"/>
                </p:cNvSpPr>
                <p:nvPr/>
              </p:nvSpPr>
              <p:spPr bwMode="auto">
                <a:xfrm>
                  <a:off x="3792935" y="3886405"/>
                  <a:ext cx="165100" cy="165100"/>
                </a:xfrm>
                <a:prstGeom prst="ellipse">
                  <a:avLst/>
                </a:prstGeom>
                <a:solidFill>
                  <a:srgbClr val="358E97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Freeform 12"/>
                <p:cNvSpPr>
                  <a:spLocks noEditPoints="1"/>
                </p:cNvSpPr>
                <p:nvPr/>
              </p:nvSpPr>
              <p:spPr bwMode="auto">
                <a:xfrm>
                  <a:off x="3688160" y="3776866"/>
                  <a:ext cx="379413" cy="377824"/>
                </a:xfrm>
                <a:custGeom>
                  <a:avLst/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Oval 13"/>
                <p:cNvSpPr>
                  <a:spLocks noChangeArrowheads="1"/>
                </p:cNvSpPr>
                <p:nvPr/>
              </p:nvSpPr>
              <p:spPr bwMode="auto">
                <a:xfrm>
                  <a:off x="4191400" y="3886405"/>
                  <a:ext cx="165100" cy="165100"/>
                </a:xfrm>
                <a:prstGeom prst="ellipse">
                  <a:avLst/>
                </a:prstGeom>
                <a:solidFill>
                  <a:srgbClr val="358E97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Freeform 14"/>
                <p:cNvSpPr>
                  <a:spLocks noEditPoints="1"/>
                </p:cNvSpPr>
                <p:nvPr/>
              </p:nvSpPr>
              <p:spPr bwMode="auto">
                <a:xfrm>
                  <a:off x="4086621" y="3776870"/>
                  <a:ext cx="374649" cy="377825"/>
                </a:xfrm>
                <a:custGeom>
                  <a:avLst/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Oval 15"/>
                <p:cNvSpPr>
                  <a:spLocks noChangeArrowheads="1"/>
                </p:cNvSpPr>
                <p:nvPr/>
              </p:nvSpPr>
              <p:spPr bwMode="auto">
                <a:xfrm>
                  <a:off x="3388124" y="3886405"/>
                  <a:ext cx="165100" cy="165100"/>
                </a:xfrm>
                <a:prstGeom prst="ellipse">
                  <a:avLst/>
                </a:prstGeom>
                <a:solidFill>
                  <a:srgbClr val="358E97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Freeform 16"/>
                <p:cNvSpPr>
                  <a:spLocks noEditPoints="1"/>
                </p:cNvSpPr>
                <p:nvPr/>
              </p:nvSpPr>
              <p:spPr bwMode="auto">
                <a:xfrm>
                  <a:off x="3278586" y="3776868"/>
                  <a:ext cx="379413" cy="377824"/>
                </a:xfrm>
                <a:custGeom>
                  <a:avLst/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4 w 101"/>
                    <a:gd name="T17" fmla="*/ 50 h 100"/>
                    <a:gd name="T18" fmla="*/ 51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6" name="Group 6"/>
              <p:cNvGrpSpPr/>
              <p:nvPr/>
            </p:nvGrpSpPr>
            <p:grpSpPr>
              <a:xfrm>
                <a:off x="6352958" y="3145321"/>
                <a:ext cx="2245015" cy="1560029"/>
                <a:chOff x="5256213" y="2846388"/>
                <a:chExt cx="1893888" cy="1316037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67" name="Freeform 5"/>
                <p:cNvSpPr>
                  <a:spLocks noEditPoints="1"/>
                </p:cNvSpPr>
                <p:nvPr/>
              </p:nvSpPr>
              <p:spPr bwMode="auto">
                <a:xfrm>
                  <a:off x="6443663" y="3179763"/>
                  <a:ext cx="706438" cy="857250"/>
                </a:xfrm>
                <a:custGeom>
                  <a:avLst/>
                  <a:gdLst>
                    <a:gd name="T0" fmla="*/ 7 w 188"/>
                    <a:gd name="T1" fmla="*/ 165 h 227"/>
                    <a:gd name="T2" fmla="*/ 32 w 188"/>
                    <a:gd name="T3" fmla="*/ 134 h 227"/>
                    <a:gd name="T4" fmla="*/ 39 w 188"/>
                    <a:gd name="T5" fmla="*/ 125 h 227"/>
                    <a:gd name="T6" fmla="*/ 46 w 188"/>
                    <a:gd name="T7" fmla="*/ 15 h 227"/>
                    <a:gd name="T8" fmla="*/ 50 w 188"/>
                    <a:gd name="T9" fmla="*/ 0 h 227"/>
                    <a:gd name="T10" fmla="*/ 152 w 188"/>
                    <a:gd name="T11" fmla="*/ 5 h 227"/>
                    <a:gd name="T12" fmla="*/ 168 w 188"/>
                    <a:gd name="T13" fmla="*/ 11 h 227"/>
                    <a:gd name="T14" fmla="*/ 172 w 188"/>
                    <a:gd name="T15" fmla="*/ 24 h 227"/>
                    <a:gd name="T16" fmla="*/ 165 w 188"/>
                    <a:gd name="T17" fmla="*/ 25 h 227"/>
                    <a:gd name="T18" fmla="*/ 179 w 188"/>
                    <a:gd name="T19" fmla="*/ 84 h 227"/>
                    <a:gd name="T20" fmla="*/ 185 w 188"/>
                    <a:gd name="T21" fmla="*/ 88 h 227"/>
                    <a:gd name="T22" fmla="*/ 185 w 188"/>
                    <a:gd name="T23" fmla="*/ 134 h 227"/>
                    <a:gd name="T24" fmla="*/ 181 w 188"/>
                    <a:gd name="T25" fmla="*/ 154 h 227"/>
                    <a:gd name="T26" fmla="*/ 181 w 188"/>
                    <a:gd name="T27" fmla="*/ 159 h 227"/>
                    <a:gd name="T28" fmla="*/ 188 w 188"/>
                    <a:gd name="T29" fmla="*/ 165 h 227"/>
                    <a:gd name="T30" fmla="*/ 187 w 188"/>
                    <a:gd name="T31" fmla="*/ 191 h 227"/>
                    <a:gd name="T32" fmla="*/ 180 w 188"/>
                    <a:gd name="T33" fmla="*/ 202 h 227"/>
                    <a:gd name="T34" fmla="*/ 166 w 188"/>
                    <a:gd name="T35" fmla="*/ 202 h 227"/>
                    <a:gd name="T36" fmla="*/ 162 w 188"/>
                    <a:gd name="T37" fmla="*/ 202 h 227"/>
                    <a:gd name="T38" fmla="*/ 163 w 188"/>
                    <a:gd name="T39" fmla="*/ 221 h 227"/>
                    <a:gd name="T40" fmla="*/ 163 w 188"/>
                    <a:gd name="T41" fmla="*/ 221 h 227"/>
                    <a:gd name="T42" fmla="*/ 161 w 188"/>
                    <a:gd name="T43" fmla="*/ 225 h 227"/>
                    <a:gd name="T44" fmla="*/ 155 w 188"/>
                    <a:gd name="T45" fmla="*/ 227 h 227"/>
                    <a:gd name="T46" fmla="*/ 155 w 188"/>
                    <a:gd name="T47" fmla="*/ 227 h 227"/>
                    <a:gd name="T48" fmla="*/ 131 w 188"/>
                    <a:gd name="T49" fmla="*/ 227 h 227"/>
                    <a:gd name="T50" fmla="*/ 131 w 188"/>
                    <a:gd name="T51" fmla="*/ 227 h 227"/>
                    <a:gd name="T52" fmla="*/ 130 w 188"/>
                    <a:gd name="T53" fmla="*/ 227 h 227"/>
                    <a:gd name="T54" fmla="*/ 128 w 188"/>
                    <a:gd name="T55" fmla="*/ 225 h 227"/>
                    <a:gd name="T56" fmla="*/ 127 w 188"/>
                    <a:gd name="T57" fmla="*/ 220 h 227"/>
                    <a:gd name="T58" fmla="*/ 127 w 188"/>
                    <a:gd name="T59" fmla="*/ 219 h 227"/>
                    <a:gd name="T60" fmla="*/ 127 w 188"/>
                    <a:gd name="T61" fmla="*/ 202 h 227"/>
                    <a:gd name="T62" fmla="*/ 117 w 188"/>
                    <a:gd name="T63" fmla="*/ 202 h 227"/>
                    <a:gd name="T64" fmla="*/ 110 w 188"/>
                    <a:gd name="T65" fmla="*/ 172 h 227"/>
                    <a:gd name="T66" fmla="*/ 85 w 188"/>
                    <a:gd name="T67" fmla="*/ 146 h 227"/>
                    <a:gd name="T68" fmla="*/ 43 w 188"/>
                    <a:gd name="T69" fmla="*/ 144 h 227"/>
                    <a:gd name="T70" fmla="*/ 16 w 188"/>
                    <a:gd name="T71" fmla="*/ 170 h 227"/>
                    <a:gd name="T72" fmla="*/ 6 w 188"/>
                    <a:gd name="T73" fmla="*/ 215 h 227"/>
                    <a:gd name="T74" fmla="*/ 0 w 188"/>
                    <a:gd name="T75" fmla="*/ 215 h 227"/>
                    <a:gd name="T76" fmla="*/ 7 w 188"/>
                    <a:gd name="T77" fmla="*/ 165 h 227"/>
                    <a:gd name="T78" fmla="*/ 147 w 188"/>
                    <a:gd name="T79" fmla="*/ 15 h 227"/>
                    <a:gd name="T80" fmla="*/ 133 w 188"/>
                    <a:gd name="T81" fmla="*/ 14 h 227"/>
                    <a:gd name="T82" fmla="*/ 135 w 188"/>
                    <a:gd name="T83" fmla="*/ 112 h 227"/>
                    <a:gd name="T84" fmla="*/ 161 w 188"/>
                    <a:gd name="T85" fmla="*/ 112 h 227"/>
                    <a:gd name="T86" fmla="*/ 161 w 188"/>
                    <a:gd name="T87" fmla="*/ 80 h 227"/>
                    <a:gd name="T88" fmla="*/ 147 w 188"/>
                    <a:gd name="T89" fmla="*/ 15 h 227"/>
                    <a:gd name="T90" fmla="*/ 132 w 188"/>
                    <a:gd name="T91" fmla="*/ 219 h 227"/>
                    <a:gd name="T92" fmla="*/ 132 w 188"/>
                    <a:gd name="T93" fmla="*/ 220 h 227"/>
                    <a:gd name="T94" fmla="*/ 132 w 188"/>
                    <a:gd name="T95" fmla="*/ 222 h 227"/>
                    <a:gd name="T96" fmla="*/ 141 w 188"/>
                    <a:gd name="T97" fmla="*/ 222 h 227"/>
                    <a:gd name="T98" fmla="*/ 155 w 188"/>
                    <a:gd name="T99" fmla="*/ 222 h 227"/>
                    <a:gd name="T100" fmla="*/ 157 w 188"/>
                    <a:gd name="T101" fmla="*/ 222 h 227"/>
                    <a:gd name="T102" fmla="*/ 158 w 188"/>
                    <a:gd name="T103" fmla="*/ 221 h 227"/>
                    <a:gd name="T104" fmla="*/ 158 w 188"/>
                    <a:gd name="T105" fmla="*/ 221 h 227"/>
                    <a:gd name="T106" fmla="*/ 157 w 188"/>
                    <a:gd name="T107" fmla="*/ 202 h 227"/>
                    <a:gd name="T108" fmla="*/ 132 w 188"/>
                    <a:gd name="T109" fmla="*/ 202 h 227"/>
                    <a:gd name="T110" fmla="*/ 132 w 188"/>
                    <a:gd name="T111" fmla="*/ 219 h 227"/>
                    <a:gd name="T112" fmla="*/ 131 w 188"/>
                    <a:gd name="T113" fmla="*/ 81 h 227"/>
                    <a:gd name="T114" fmla="*/ 129 w 188"/>
                    <a:gd name="T115" fmla="*/ 15 h 227"/>
                    <a:gd name="T116" fmla="*/ 79 w 188"/>
                    <a:gd name="T117" fmla="*/ 13 h 227"/>
                    <a:gd name="T118" fmla="*/ 78 w 188"/>
                    <a:gd name="T119" fmla="*/ 65 h 227"/>
                    <a:gd name="T120" fmla="*/ 131 w 188"/>
                    <a:gd name="T121" fmla="*/ 81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88" h="227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58E97">
                        <a:shade val="30000"/>
                        <a:satMod val="115000"/>
                      </a:srgbClr>
                    </a:gs>
                    <a:gs pos="50000">
                      <a:srgbClr val="358E97">
                        <a:shade val="67500"/>
                        <a:satMod val="115000"/>
                      </a:srgbClr>
                    </a:gs>
                    <a:gs pos="100000">
                      <a:srgbClr val="358E9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Freeform 6"/>
                <p:cNvSpPr>
                  <a:spLocks noEditPoints="1"/>
                </p:cNvSpPr>
                <p:nvPr/>
              </p:nvSpPr>
              <p:spPr bwMode="auto">
                <a:xfrm>
                  <a:off x="6488113" y="3784600"/>
                  <a:ext cx="376238" cy="377825"/>
                </a:xfrm>
                <a:custGeom>
                  <a:avLst/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Oval 7"/>
                <p:cNvSpPr>
                  <a:spLocks noChangeArrowheads="1"/>
                </p:cNvSpPr>
                <p:nvPr/>
              </p:nvSpPr>
              <p:spPr bwMode="auto">
                <a:xfrm>
                  <a:off x="6592888" y="3894138"/>
                  <a:ext cx="165100" cy="165100"/>
                </a:xfrm>
                <a:prstGeom prst="ellipse">
                  <a:avLst/>
                </a:prstGeom>
                <a:solidFill>
                  <a:srgbClr val="358E97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Oval 8"/>
                <p:cNvSpPr>
                  <a:spLocks noChangeArrowheads="1"/>
                </p:cNvSpPr>
                <p:nvPr/>
              </p:nvSpPr>
              <p:spPr bwMode="auto">
                <a:xfrm>
                  <a:off x="5399088" y="3894138"/>
                  <a:ext cx="160338" cy="165100"/>
                </a:xfrm>
                <a:prstGeom prst="ellipse">
                  <a:avLst/>
                </a:prstGeom>
                <a:solidFill>
                  <a:srgbClr val="358E97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Freeform 9"/>
                <p:cNvSpPr>
                  <a:spLocks/>
                </p:cNvSpPr>
                <p:nvPr/>
              </p:nvSpPr>
              <p:spPr bwMode="auto">
                <a:xfrm>
                  <a:off x="6477000" y="3152775"/>
                  <a:ext cx="123825" cy="615950"/>
                </a:xfrm>
                <a:custGeom>
                  <a:avLst/>
                  <a:gdLst>
                    <a:gd name="T0" fmla="*/ 2 w 33"/>
                    <a:gd name="T1" fmla="*/ 35 h 163"/>
                    <a:gd name="T2" fmla="*/ 4 w 33"/>
                    <a:gd name="T3" fmla="*/ 36 h 163"/>
                    <a:gd name="T4" fmla="*/ 5 w 33"/>
                    <a:gd name="T5" fmla="*/ 8 h 163"/>
                    <a:gd name="T6" fmla="*/ 15 w 33"/>
                    <a:gd name="T7" fmla="*/ 7 h 163"/>
                    <a:gd name="T8" fmla="*/ 16 w 33"/>
                    <a:gd name="T9" fmla="*/ 36 h 163"/>
                    <a:gd name="T10" fmla="*/ 19 w 33"/>
                    <a:gd name="T11" fmla="*/ 37 h 163"/>
                    <a:gd name="T12" fmla="*/ 33 w 33"/>
                    <a:gd name="T13" fmla="*/ 38 h 163"/>
                    <a:gd name="T14" fmla="*/ 27 w 33"/>
                    <a:gd name="T15" fmla="*/ 133 h 163"/>
                    <a:gd name="T16" fmla="*/ 10 w 33"/>
                    <a:gd name="T17" fmla="*/ 150 h 163"/>
                    <a:gd name="T18" fmla="*/ 0 w 33"/>
                    <a:gd name="T19" fmla="*/ 163 h 163"/>
                    <a:gd name="T20" fmla="*/ 2 w 33"/>
                    <a:gd name="T21" fmla="*/ 35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16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235D63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Freeform 10"/>
                <p:cNvSpPr>
                  <a:spLocks noEditPoints="1"/>
                </p:cNvSpPr>
                <p:nvPr/>
              </p:nvSpPr>
              <p:spPr bwMode="auto">
                <a:xfrm>
                  <a:off x="5289550" y="3784600"/>
                  <a:ext cx="379413" cy="377825"/>
                </a:xfrm>
                <a:custGeom>
                  <a:avLst/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3 w 101"/>
                    <a:gd name="T17" fmla="*/ 50 h 100"/>
                    <a:gd name="T18" fmla="*/ 51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Oval 18"/>
                <p:cNvSpPr>
                  <a:spLocks noChangeArrowheads="1"/>
                </p:cNvSpPr>
                <p:nvPr/>
              </p:nvSpPr>
              <p:spPr bwMode="auto">
                <a:xfrm>
                  <a:off x="5800725" y="3894138"/>
                  <a:ext cx="165100" cy="165100"/>
                </a:xfrm>
                <a:prstGeom prst="ellipse">
                  <a:avLst/>
                </a:prstGeom>
                <a:solidFill>
                  <a:srgbClr val="358E97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5695950" y="3784600"/>
                  <a:ext cx="379413" cy="377825"/>
                </a:xfrm>
                <a:custGeom>
                  <a:avLst/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/>
                </p:cNvSpPr>
                <p:nvPr/>
              </p:nvSpPr>
              <p:spPr bwMode="auto">
                <a:xfrm>
                  <a:off x="5256213" y="3757613"/>
                  <a:ext cx="1176338" cy="234950"/>
                </a:xfrm>
                <a:custGeom>
                  <a:avLst/>
                  <a:gdLst>
                    <a:gd name="T0" fmla="*/ 8 w 313"/>
                    <a:gd name="T1" fmla="*/ 0 h 62"/>
                    <a:gd name="T2" fmla="*/ 304 w 313"/>
                    <a:gd name="T3" fmla="*/ 0 h 62"/>
                    <a:gd name="T4" fmla="*/ 313 w 313"/>
                    <a:gd name="T5" fmla="*/ 9 h 62"/>
                    <a:gd name="T6" fmla="*/ 313 w 313"/>
                    <a:gd name="T7" fmla="*/ 54 h 62"/>
                    <a:gd name="T8" fmla="*/ 304 w 313"/>
                    <a:gd name="T9" fmla="*/ 62 h 62"/>
                    <a:gd name="T10" fmla="*/ 223 w 313"/>
                    <a:gd name="T11" fmla="*/ 62 h 62"/>
                    <a:gd name="T12" fmla="*/ 224 w 313"/>
                    <a:gd name="T13" fmla="*/ 58 h 62"/>
                    <a:gd name="T14" fmla="*/ 167 w 313"/>
                    <a:gd name="T15" fmla="*/ 2 h 62"/>
                    <a:gd name="T16" fmla="*/ 113 w 313"/>
                    <a:gd name="T17" fmla="*/ 43 h 62"/>
                    <a:gd name="T18" fmla="*/ 59 w 313"/>
                    <a:gd name="T19" fmla="*/ 2 h 62"/>
                    <a:gd name="T20" fmla="*/ 3 w 313"/>
                    <a:gd name="T21" fmla="*/ 58 h 62"/>
                    <a:gd name="T22" fmla="*/ 3 w 313"/>
                    <a:gd name="T23" fmla="*/ 60 h 62"/>
                    <a:gd name="T24" fmla="*/ 0 w 313"/>
                    <a:gd name="T25" fmla="*/ 54 h 62"/>
                    <a:gd name="T26" fmla="*/ 0 w 313"/>
                    <a:gd name="T27" fmla="*/ 9 h 62"/>
                    <a:gd name="T28" fmla="*/ 8 w 313"/>
                    <a:gd name="T2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3" h="62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/>
                </p:cNvSpPr>
                <p:nvPr/>
              </p:nvSpPr>
              <p:spPr bwMode="auto">
                <a:xfrm>
                  <a:off x="6573838" y="2846388"/>
                  <a:ext cx="290513" cy="333375"/>
                </a:xfrm>
                <a:custGeom>
                  <a:avLst/>
                  <a:gdLst>
                    <a:gd name="T0" fmla="*/ 77 w 77"/>
                    <a:gd name="T1" fmla="*/ 88 h 88"/>
                    <a:gd name="T2" fmla="*/ 34 w 77"/>
                    <a:gd name="T3" fmla="*/ 23 h 88"/>
                    <a:gd name="T4" fmla="*/ 0 w 77"/>
                    <a:gd name="T5" fmla="*/ 0 h 88"/>
                    <a:gd name="T6" fmla="*/ 12 w 77"/>
                    <a:gd name="T7" fmla="*/ 85 h 88"/>
                    <a:gd name="T8" fmla="*/ 77 w 77"/>
                    <a:gd name="T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88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B7279">
                        <a:shade val="30000"/>
                        <a:satMod val="115000"/>
                      </a:srgbClr>
                    </a:gs>
                    <a:gs pos="50000">
                      <a:srgbClr val="2B7279">
                        <a:shade val="67500"/>
                        <a:satMod val="115000"/>
                      </a:srgbClr>
                    </a:gs>
                    <a:gs pos="100000">
                      <a:srgbClr val="2B727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60" name="组合 4"/>
            <p:cNvGrpSpPr/>
            <p:nvPr/>
          </p:nvGrpSpPr>
          <p:grpSpPr>
            <a:xfrm>
              <a:off x="3129188" y="4015775"/>
              <a:ext cx="6653885" cy="1422068"/>
              <a:chOff x="3129188" y="4015775"/>
              <a:chExt cx="6653885" cy="1422068"/>
            </a:xfrm>
          </p:grpSpPr>
          <p:sp>
            <p:nvSpPr>
              <p:cNvPr id="61" name="Rectangle 28"/>
              <p:cNvSpPr/>
              <p:nvPr/>
            </p:nvSpPr>
            <p:spPr>
              <a:xfrm flipH="1">
                <a:off x="3129188" y="4015777"/>
                <a:ext cx="1594805" cy="1411187"/>
              </a:xfrm>
              <a:prstGeom prst="rect">
                <a:avLst/>
              </a:prstGeom>
              <a:gradFill>
                <a:gsLst>
                  <a:gs pos="0">
                    <a:srgbClr val="107A68"/>
                  </a:gs>
                  <a:gs pos="39999">
                    <a:srgbClr val="B1EDED"/>
                  </a:gs>
                  <a:gs pos="70000">
                    <a:srgbClr val="A2FCFA"/>
                  </a:gs>
                  <a:gs pos="100000">
                    <a:srgbClr val="025652"/>
                  </a:gs>
                </a:gsLst>
                <a:lin ang="5400000" scaled="0"/>
              </a:gradFill>
              <a:ln w="19050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1200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Rectangle 29"/>
              <p:cNvSpPr/>
              <p:nvPr/>
            </p:nvSpPr>
            <p:spPr>
              <a:xfrm flipH="1">
                <a:off x="4824545" y="4026656"/>
                <a:ext cx="1634938" cy="1411187"/>
              </a:xfrm>
              <a:prstGeom prst="rect">
                <a:avLst/>
              </a:prstGeom>
              <a:gradFill>
                <a:gsLst>
                  <a:gs pos="0">
                    <a:srgbClr val="107A68"/>
                  </a:gs>
                  <a:gs pos="39999">
                    <a:srgbClr val="B1EDED"/>
                  </a:gs>
                  <a:gs pos="70000">
                    <a:srgbClr val="A2FCFA"/>
                  </a:gs>
                  <a:gs pos="100000">
                    <a:srgbClr val="025652"/>
                  </a:gs>
                </a:gsLst>
                <a:lin ang="5400000" scaled="0"/>
              </a:gradFill>
              <a:ln w="19050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1200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Rectangle 30"/>
              <p:cNvSpPr/>
              <p:nvPr/>
            </p:nvSpPr>
            <p:spPr>
              <a:xfrm flipH="1">
                <a:off x="6532666" y="4015775"/>
                <a:ext cx="1565506" cy="1411187"/>
              </a:xfrm>
              <a:prstGeom prst="rect">
                <a:avLst/>
              </a:prstGeom>
              <a:gradFill>
                <a:gsLst>
                  <a:gs pos="0">
                    <a:srgbClr val="107A68"/>
                  </a:gs>
                  <a:gs pos="39999">
                    <a:srgbClr val="B1EDED"/>
                  </a:gs>
                  <a:gs pos="70000">
                    <a:srgbClr val="A2FCFA"/>
                  </a:gs>
                  <a:gs pos="100000">
                    <a:srgbClr val="025652"/>
                  </a:gs>
                </a:gsLst>
                <a:lin ang="5400000" scaled="0"/>
              </a:gradFill>
              <a:ln w="19050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1200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ectangle 31"/>
              <p:cNvSpPr/>
              <p:nvPr/>
            </p:nvSpPr>
            <p:spPr>
              <a:xfrm flipH="1">
                <a:off x="8153154" y="4026656"/>
                <a:ext cx="1629919" cy="1411187"/>
              </a:xfrm>
              <a:prstGeom prst="rect">
                <a:avLst/>
              </a:prstGeom>
              <a:gradFill>
                <a:gsLst>
                  <a:gs pos="0">
                    <a:srgbClr val="107A68"/>
                  </a:gs>
                  <a:gs pos="39999">
                    <a:srgbClr val="B1EDED"/>
                  </a:gs>
                  <a:gs pos="70000">
                    <a:srgbClr val="A2FCFA"/>
                  </a:gs>
                  <a:gs pos="100000">
                    <a:srgbClr val="025652"/>
                  </a:gs>
                </a:gsLst>
                <a:lin ang="5400000" scaled="0"/>
              </a:gradFill>
              <a:ln w="19050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1200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83" name="肘形连接符 28"/>
          <p:cNvCxnSpPr>
            <a:cxnSpLocks/>
          </p:cNvCxnSpPr>
          <p:nvPr/>
        </p:nvCxnSpPr>
        <p:spPr>
          <a:xfrm rot="10800000">
            <a:off x="2825117" y="4519492"/>
            <a:ext cx="454939" cy="435545"/>
          </a:xfrm>
          <a:prstGeom prst="curvedConnector3">
            <a:avLst>
              <a:gd name="adj1" fmla="val 50000"/>
            </a:avLst>
          </a:prstGeom>
          <a:ln w="12700">
            <a:solidFill>
              <a:srgbClr val="52783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圆角矩形 37"/>
          <p:cNvSpPr/>
          <p:nvPr/>
        </p:nvSpPr>
        <p:spPr>
          <a:xfrm>
            <a:off x="5709674" y="3226079"/>
            <a:ext cx="1593614" cy="1180218"/>
          </a:xfrm>
          <a:prstGeom prst="roundRect">
            <a:avLst>
              <a:gd name="adj" fmla="val 1300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7999">
                <a:schemeClr val="accent1">
                  <a:lumMod val="40000"/>
                  <a:lumOff val="60000"/>
                </a:schemeClr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chemeClr val="accent1">
                  <a:lumMod val="40000"/>
                  <a:lumOff val="60000"/>
                </a:schemeClr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zh-CN" altLang="en-US" sz="1600" b="1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圆角矩形 38"/>
          <p:cNvSpPr/>
          <p:nvPr/>
        </p:nvSpPr>
        <p:spPr>
          <a:xfrm>
            <a:off x="3735968" y="3265637"/>
            <a:ext cx="1888149" cy="1180218"/>
          </a:xfrm>
          <a:prstGeom prst="roundRect">
            <a:avLst>
              <a:gd name="adj" fmla="val 13000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b">
              <a:defRPr/>
            </a:pPr>
            <a:endParaRPr lang="zh-CN" altLang="en-US" sz="1400" b="1" noProof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圆角矩形 39"/>
          <p:cNvSpPr/>
          <p:nvPr/>
        </p:nvSpPr>
        <p:spPr>
          <a:xfrm>
            <a:off x="1895256" y="3270698"/>
            <a:ext cx="1749526" cy="1180218"/>
          </a:xfrm>
          <a:prstGeom prst="roundRect">
            <a:avLst>
              <a:gd name="adj" fmla="val 13000"/>
            </a:avLst>
          </a:prstGeom>
          <a:gradFill>
            <a:gsLst>
              <a:gs pos="0">
                <a:srgbClr val="17360C"/>
              </a:gs>
              <a:gs pos="39999">
                <a:srgbClr val="C8EEC9"/>
              </a:gs>
              <a:gs pos="70000">
                <a:srgbClr val="C8E3C3"/>
              </a:gs>
              <a:gs pos="100000">
                <a:srgbClr val="305D17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b">
              <a:defRPr/>
            </a:pPr>
            <a:endParaRPr lang="zh-CN" altLang="en-US" sz="1400" b="1" noProof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圆角矩形 37"/>
          <p:cNvSpPr/>
          <p:nvPr/>
        </p:nvSpPr>
        <p:spPr>
          <a:xfrm>
            <a:off x="7370711" y="3250610"/>
            <a:ext cx="1689224" cy="1180218"/>
          </a:xfrm>
          <a:prstGeom prst="roundRect">
            <a:avLst>
              <a:gd name="adj" fmla="val 13000"/>
            </a:avLst>
          </a:prstGeom>
          <a:gradFill>
            <a:gsLst>
              <a:gs pos="0">
                <a:srgbClr val="548123"/>
              </a:gs>
              <a:gs pos="39999">
                <a:srgbClr val="D4ECBA"/>
              </a:gs>
              <a:gs pos="70000">
                <a:srgbClr val="EDF7E1"/>
              </a:gs>
              <a:gs pos="100000">
                <a:srgbClr val="538022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zh-CN" altLang="en-US" sz="1400" b="1" noProof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67160" y="2162653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193142" y="50851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55%</a:t>
            </a:r>
            <a:endParaRPr lang="en-US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698496" y="5095152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1%</a:t>
            </a:r>
            <a:endParaRPr lang="en-US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144412" y="5085184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4%</a:t>
            </a:r>
            <a:endParaRPr lang="en-US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533904" y="511696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40%</a:t>
            </a:r>
            <a:endParaRPr lang="en-US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4775" y="3339135"/>
            <a:ext cx="1298561" cy="954107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fontAlgn="b">
              <a:defRPr/>
            </a:pPr>
            <a:r>
              <a:rPr lang="ru-RU" altLang="zh-CN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</a:p>
          <a:p>
            <a:pPr algn="ctr" fontAlgn="b">
              <a:defRPr/>
            </a:pPr>
            <a:r>
              <a:rPr lang="ru-RU" altLang="zh-CN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pPr algn="ctr" fontAlgn="b">
              <a:defRPr/>
            </a:pPr>
            <a:r>
              <a:rPr lang="ru-RU" altLang="zh-CN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дорожного </a:t>
            </a:r>
          </a:p>
          <a:p>
            <a:pPr algn="ctr" fontAlgn="b">
              <a:defRPr/>
            </a:pPr>
            <a:r>
              <a:rPr lang="ru-RU" altLang="zh-CN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 в 2025г</a:t>
            </a:r>
            <a:endParaRPr lang="zh-CN" altLang="en-US" b="1" noProof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31622" y="3477698"/>
            <a:ext cx="139032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kumimoji="1" lang="ru-RU" altLang="zh-CN" sz="1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Тех. надзор за ремонтом в 2025г</a:t>
            </a:r>
            <a:endParaRPr kumimoji="1" lang="zh-CN" altLang="en-US" sz="17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288085" y="3349350"/>
            <a:ext cx="1831271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kumimoji="1" lang="ru-RU" altLang="zh-CN" sz="1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Капитальный </a:t>
            </a:r>
          </a:p>
          <a:p>
            <a:pPr algn="ctr" latinLnBrk="1"/>
            <a:r>
              <a:rPr kumimoji="1" lang="ru-RU" altLang="zh-CN" sz="1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ремонт </a:t>
            </a:r>
          </a:p>
          <a:p>
            <a:pPr algn="ctr" latinLnBrk="1"/>
            <a:r>
              <a:rPr kumimoji="1" lang="ru-RU" altLang="zh-CN" sz="1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и ремонт в 2025г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077413" y="3589489"/>
            <a:ext cx="1458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kumimoji="1" lang="ru-RU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Содержание</a:t>
            </a:r>
          </a:p>
          <a:p>
            <a:pPr algn="ctr" latinLnBrk="1"/>
            <a:r>
              <a:rPr kumimoji="1" lang="ru-RU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в 2025г</a:t>
            </a:r>
            <a:endParaRPr kumimoji="1"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2" descr="Z:\Блеклова\Блеклова\проект доходов бюджета\2024-2026\для презентации\ZZ8j_SNBk5U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53726" y="997906"/>
            <a:ext cx="3997778" cy="25034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2" name="矩形 6"/>
          <p:cNvSpPr>
            <a:spLocks/>
          </p:cNvSpPr>
          <p:nvPr/>
        </p:nvSpPr>
        <p:spPr bwMode="auto">
          <a:xfrm rot="5400000">
            <a:off x="2824599" y="1792025"/>
            <a:ext cx="1733922" cy="83140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sz="20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矩形 6"/>
          <p:cNvSpPr>
            <a:spLocks/>
          </p:cNvSpPr>
          <p:nvPr/>
        </p:nvSpPr>
        <p:spPr bwMode="auto">
          <a:xfrm rot="5400000">
            <a:off x="3760703" y="1792025"/>
            <a:ext cx="1733922" cy="83140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sz="20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矩形 6"/>
          <p:cNvSpPr>
            <a:spLocks/>
          </p:cNvSpPr>
          <p:nvPr/>
        </p:nvSpPr>
        <p:spPr bwMode="auto">
          <a:xfrm rot="5400000">
            <a:off x="1958559" y="1766250"/>
            <a:ext cx="1733922" cy="83140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sz="20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339752" y="1340768"/>
            <a:ext cx="839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2025 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275856" y="1340768"/>
            <a:ext cx="875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2026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4211960" y="1340768"/>
            <a:ext cx="875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2027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3275856" y="2636912"/>
            <a:ext cx="921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3 811,2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2339752" y="2636912"/>
            <a:ext cx="8393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8 994,6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4211960" y="2636912"/>
            <a:ext cx="8393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4 637,4 </a:t>
            </a: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3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66" y="49280"/>
            <a:ext cx="8424936" cy="1143000"/>
          </a:xfrm>
        </p:spPr>
        <p:txBody>
          <a:bodyPr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0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комфортной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среды</a:t>
            </a:r>
          </a:p>
        </p:txBody>
      </p:sp>
      <p:sp>
        <p:nvSpPr>
          <p:cNvPr id="5" name="Text Box 176">
            <a:extLst>
              <a:ext uri="{FF2B5EF4-FFF2-40B4-BE49-F238E27FC236}">
                <a16:creationId xmlns:a16="http://schemas.microsoft.com/office/drawing/2014/main" id="{7B56CBFC-220F-F819-9A43-417B7223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12776"/>
            <a:ext cx="3672430" cy="4924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600" b="1" u="sng" dirty="0">
                <a:highlight>
                  <a:srgbClr val="D7FA8A"/>
                </a:highlight>
                <a:latin typeface="Times New Roman" pitchFamily="18" charset="0"/>
                <a:cs typeface="Times New Roman" pitchFamily="18" charset="0"/>
              </a:rPr>
              <a:t>Региональный проект</a:t>
            </a:r>
            <a:endParaRPr lang="en-US" sz="2600" b="1" u="sng" dirty="0">
              <a:highlight>
                <a:srgbClr val="D7FA8A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6">
            <a:extLst>
              <a:ext uri="{FF2B5EF4-FFF2-40B4-BE49-F238E27FC236}">
                <a16:creationId xmlns:a16="http://schemas.microsoft.com/office/drawing/2014/main" id="{A6A9B3DF-8B3E-7328-EDBE-B43F7A89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177" y="1799607"/>
            <a:ext cx="1224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DEF9816-8C99-1305-0B81-FA6811282C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3432" y="2144580"/>
            <a:ext cx="7488832" cy="1019175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0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AFE17710-576B-C156-E383-22EA62E8394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31444" y="2400090"/>
            <a:ext cx="727280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ТЕРРИТОРИИ «СКВЕР ЦЕНТРАЛЬНЫЙ»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A506587A-4042-2B3B-D74C-81A571236F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9733" y="1807442"/>
            <a:ext cx="1850228" cy="628996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76">
            <a:extLst>
              <a:ext uri="{FF2B5EF4-FFF2-40B4-BE49-F238E27FC236}">
                <a16:creationId xmlns:a16="http://schemas.microsoft.com/office/drawing/2014/main" id="{F13D2387-079B-B45A-54DC-279F83D8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34" y="1856476"/>
            <a:ext cx="15047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4 536,4*</a:t>
            </a:r>
          </a:p>
          <a:p>
            <a:pPr algn="ctr"/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7AB65C-ED53-4526-80D2-E855520E6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858" y="3349059"/>
            <a:ext cx="3042630" cy="26454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883DB5-4BFC-ED2F-3897-6967B8BB9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6" y="3318057"/>
            <a:ext cx="3284467" cy="264541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3C07EF-45B6-7663-697E-2D18117D6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3" y="3307707"/>
            <a:ext cx="2646187" cy="2686771"/>
          </a:xfrm>
          <a:prstGeom prst="rect">
            <a:avLst/>
          </a:prstGeom>
        </p:spPr>
      </p:pic>
      <p:sp>
        <p:nvSpPr>
          <p:cNvPr id="9" name="Text Box 176">
            <a:extLst>
              <a:ext uri="{FF2B5EF4-FFF2-40B4-BE49-F238E27FC236}">
                <a16:creationId xmlns:a16="http://schemas.microsoft.com/office/drawing/2014/main" id="{21D7E6BB-7EC3-FF0F-00DA-9F4DD122F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197" y="6255003"/>
            <a:ext cx="2363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Местный бюджет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6" y="-112661"/>
            <a:ext cx="9144000" cy="6858000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849012" y="-19381"/>
            <a:ext cx="6923112" cy="1143000"/>
          </a:xfrm>
        </p:spPr>
        <p:txBody>
          <a:bodyPr>
            <a:normAutofit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МП «Развитие культуры в МО Лопухинское сельское поселение»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36514" y="1046791"/>
            <a:ext cx="58254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sz="2200" b="1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3"/>
          <p:cNvSpPr>
            <a:spLocks noChangeArrowheads="1"/>
          </p:cNvSpPr>
          <p:nvPr/>
        </p:nvSpPr>
        <p:spPr bwMode="gray">
          <a:xfrm>
            <a:off x="1815128" y="2206468"/>
            <a:ext cx="3776504" cy="156767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7360C"/>
              </a:gs>
              <a:gs pos="39999">
                <a:srgbClr val="C8EEC9"/>
              </a:gs>
              <a:gs pos="70000">
                <a:srgbClr val="C8E3C3"/>
              </a:gs>
              <a:gs pos="100000">
                <a:srgbClr val="305D17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fontAlgn="b">
              <a:defRPr/>
            </a:pPr>
            <a:r>
              <a:rPr lang="ru-RU" altLang="zh-CN" sz="1600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Создание условий для организации </a:t>
            </a:r>
          </a:p>
          <a:p>
            <a:pPr algn="ctr" fontAlgn="b">
              <a:defRPr/>
            </a:pPr>
            <a:r>
              <a:rPr lang="ru-RU" altLang="zh-CN" sz="1600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библиотечного обслуживания жителей </a:t>
            </a:r>
          </a:p>
          <a:p>
            <a:pPr algn="ctr" fontAlgn="b">
              <a:defRPr/>
            </a:pPr>
            <a:r>
              <a:rPr lang="ru-RU" altLang="zh-CN" sz="1600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МО Лопухинское сельское поселение</a:t>
            </a:r>
            <a:endParaRPr lang="zh-CN" altLang="en-US" sz="1600" b="1" noProof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AutoShape 52"/>
          <p:cNvSpPr>
            <a:spLocks noChangeArrowheads="1"/>
          </p:cNvSpPr>
          <p:nvPr/>
        </p:nvSpPr>
        <p:spPr bwMode="gray">
          <a:xfrm>
            <a:off x="705559" y="1502952"/>
            <a:ext cx="1608305" cy="1108885"/>
          </a:xfrm>
          <a:prstGeom prst="roundRect">
            <a:avLst>
              <a:gd name="adj" fmla="val 17509"/>
            </a:avLst>
          </a:prstGeom>
          <a:gradFill>
            <a:gsLst>
              <a:gs pos="0">
                <a:srgbClr val="17360C"/>
              </a:gs>
              <a:gs pos="39999">
                <a:srgbClr val="C8EEC9"/>
              </a:gs>
              <a:gs pos="70000">
                <a:srgbClr val="C8E3C3"/>
              </a:gs>
              <a:gs pos="100000">
                <a:srgbClr val="305D17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2 488,0 – 2025г;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2 540,0 – 2026г;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2 595,4 – 2027г</a:t>
            </a:r>
          </a:p>
          <a:p>
            <a:pPr algn="ctr">
              <a:defRPr/>
            </a:pPr>
            <a:r>
              <a:rPr lang="ru-RU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AutoShape 45"/>
          <p:cNvSpPr>
            <a:spLocks noChangeArrowheads="1"/>
          </p:cNvSpPr>
          <p:nvPr/>
        </p:nvSpPr>
        <p:spPr bwMode="gray">
          <a:xfrm>
            <a:off x="1785428" y="4611660"/>
            <a:ext cx="3594963" cy="18966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07A68"/>
              </a:gs>
              <a:gs pos="39999">
                <a:srgbClr val="B1EDED"/>
              </a:gs>
              <a:gs pos="70000">
                <a:srgbClr val="A2FCFA"/>
              </a:gs>
              <a:gs pos="100000">
                <a:srgbClr val="025652"/>
              </a:gs>
            </a:gsLst>
            <a:lin ang="5400000" scaled="0"/>
          </a:gra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организации досуга и обеспечение 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жителей 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Лопухинское сельское поселение 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услугами организаций культуры</a:t>
            </a:r>
          </a:p>
        </p:txBody>
      </p:sp>
      <p:sp>
        <p:nvSpPr>
          <p:cNvPr id="32" name="AutoShape 52"/>
          <p:cNvSpPr>
            <a:spLocks noChangeArrowheads="1"/>
          </p:cNvSpPr>
          <p:nvPr/>
        </p:nvSpPr>
        <p:spPr bwMode="gray">
          <a:xfrm>
            <a:off x="499507" y="3774139"/>
            <a:ext cx="1608305" cy="1437683"/>
          </a:xfrm>
          <a:prstGeom prst="roundRect">
            <a:avLst>
              <a:gd name="adj" fmla="val 17509"/>
            </a:avLst>
          </a:prstGeom>
          <a:gradFill>
            <a:gsLst>
              <a:gs pos="0">
                <a:srgbClr val="107A68"/>
              </a:gs>
              <a:gs pos="39999">
                <a:srgbClr val="B1EDED"/>
              </a:gs>
              <a:gs pos="70000">
                <a:srgbClr val="A2FCFA"/>
              </a:gs>
              <a:gs pos="100000">
                <a:srgbClr val="025652"/>
              </a:gs>
            </a:gsLst>
            <a:lin ang="5400000" scaled="0"/>
          </a:gra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1">
                <a:ln>
                  <a:noFill/>
                </a:ln>
                <a:solidFill>
                  <a:srgbClr val="EBDDC3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17 512,0– 2025г;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1">
                <a:ln>
                  <a:noFill/>
                </a:ln>
                <a:solidFill>
                  <a:srgbClr val="EBDDC3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17 358,3– 2026г;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1">
                <a:ln>
                  <a:noFill/>
                </a:ln>
                <a:solidFill>
                  <a:srgbClr val="EBDDC3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15 803,5– 2027г</a:t>
            </a:r>
          </a:p>
        </p:txBody>
      </p:sp>
      <p:sp>
        <p:nvSpPr>
          <p:cNvPr id="45" name="Text Box 176"/>
          <p:cNvSpPr txBox="1">
            <a:spLocks noChangeArrowheads="1"/>
          </p:cNvSpPr>
          <p:nvPr/>
        </p:nvSpPr>
        <p:spPr bwMode="auto">
          <a:xfrm>
            <a:off x="7761991" y="1164398"/>
            <a:ext cx="10905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02218" y="130246"/>
            <a:ext cx="755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25AC9-5C91-CEAE-C3FD-C7518E9E5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220" y="4128198"/>
            <a:ext cx="2966122" cy="23366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95DDA6-9066-BBF9-D7F4-945099AA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938" y="1739943"/>
            <a:ext cx="2744404" cy="240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491064" cy="1143000"/>
          </a:xfrm>
        </p:spPr>
        <p:txBody>
          <a:bodyPr>
            <a:normAutofit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МП "Социальная поддержка граждан в МО Лопухинское сельское поселение"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30">
            <a:extLst>
              <a:ext uri="{FF2B5EF4-FFF2-40B4-BE49-F238E27FC236}">
                <a16:creationId xmlns:a16="http://schemas.microsoft.com/office/drawing/2014/main" id="{11CE90ED-ECE7-020A-B7FA-E34C284A374E}"/>
              </a:ext>
            </a:extLst>
          </p:cNvPr>
          <p:cNvSpPr/>
          <p:nvPr/>
        </p:nvSpPr>
        <p:spPr>
          <a:xfrm>
            <a:off x="1979712" y="1016746"/>
            <a:ext cx="5638060" cy="667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1 200,0 тыс. руб. в 2025г    </a:t>
            </a:r>
            <a:endParaRPr lang="ru-RU" sz="2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Box 176">
            <a:extLst>
              <a:ext uri="{FF2B5EF4-FFF2-40B4-BE49-F238E27FC236}">
                <a16:creationId xmlns:a16="http://schemas.microsoft.com/office/drawing/2014/main" id="{BD9759B4-4FBE-F30C-A15A-4F0FBB6C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15" y="1556792"/>
            <a:ext cx="6416238" cy="461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sz="24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5">
            <a:extLst>
              <a:ext uri="{FF2B5EF4-FFF2-40B4-BE49-F238E27FC236}">
                <a16:creationId xmlns:a16="http://schemas.microsoft.com/office/drawing/2014/main" id="{2F111E39-4C80-76E8-19FD-D57C7646D4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3670" y="3805709"/>
            <a:ext cx="6156659" cy="187220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5"/>
              </a:gs>
              <a:gs pos="39999">
                <a:schemeClr val="accent5">
                  <a:lumMod val="40000"/>
                  <a:lumOff val="60000"/>
                </a:schemeClr>
              </a:gs>
              <a:gs pos="7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lvl="0" algn="ctr">
              <a:defRPr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Оказание материальной помощи </a:t>
            </a:r>
          </a:p>
          <a:p>
            <a:pPr lvl="0" algn="ctr">
              <a:defRPr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</a:p>
          <a:p>
            <a:pPr lvl="0" algn="ctr">
              <a:defRPr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социальных выплат жителям</a:t>
            </a:r>
          </a:p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300,0 тыс. руб. – 25%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endParaRPr lang="zh-CN" altLang="en-US" b="1" noProof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42" name="AutoShape 45">
            <a:extLst>
              <a:ext uri="{FF2B5EF4-FFF2-40B4-BE49-F238E27FC236}">
                <a16:creationId xmlns:a16="http://schemas.microsoft.com/office/drawing/2014/main" id="{FDA46A17-7DE7-11AB-6A8E-00E27BDEF8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1112" y="2018457"/>
            <a:ext cx="6156660" cy="174870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48123"/>
              </a:gs>
              <a:gs pos="39999">
                <a:srgbClr val="D4ECBA"/>
              </a:gs>
              <a:gs pos="70000">
                <a:srgbClr val="EDF7E1"/>
              </a:gs>
              <a:gs pos="100000">
                <a:srgbClr val="538022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lvl="0" algn="ctr">
              <a:defRPr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порядке назначения, выплаты и перерасчета пенсии </a:t>
            </a:r>
          </a:p>
          <a:p>
            <a:pPr lvl="0" algn="ctr">
              <a:defRPr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выслугу лет муниципальным служащим </a:t>
            </a:r>
          </a:p>
          <a:p>
            <a:pPr lvl="0" algn="ctr">
              <a:defRPr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900,0 тыс. руб. – 75%</a:t>
            </a:r>
          </a:p>
          <a:p>
            <a:pPr lvl="0" algn="ctr">
              <a:defRPr/>
            </a:pPr>
            <a:r>
              <a:rPr lang="ru-RU" altLang="zh-CN" b="1" i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6 </a:t>
            </a:r>
            <a:r>
              <a:rPr lang="ru-RU" altLang="zh-CN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пенсионеров</a:t>
            </a:r>
            <a:endParaRPr lang="zh-CN" altLang="en-US" b="1" noProof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FBA24-1138-6908-8188-7D9F28D50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74" y="5677917"/>
            <a:ext cx="3024336" cy="10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DF4050-6DB1-CE3F-CB0C-665FC9D68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на реализацию областного закона от 16 февраля 2024 года </a:t>
            </a:r>
          </a:p>
          <a:p>
            <a:pPr marL="0" indent="0" algn="ctr">
              <a:buNone/>
            </a:pPr>
            <a:r>
              <a:rPr lang="ru-RU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№10-оз «О содействии участию населения в осуществлении местного самоуправления в Ленинградской области» в сумме 4 294,6 тыс. рублей. *</a:t>
            </a:r>
          </a:p>
          <a:p>
            <a:pPr marL="0" indent="0" algn="ctr">
              <a:buNone/>
            </a:pP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3500" b="1" i="1" dirty="0">
                <a:solidFill>
                  <a:srgbClr val="007A3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дороги общего пользования местного значения в д. Никольское </a:t>
            </a:r>
            <a:r>
              <a:rPr kumimoji="0" lang="ru-RU" sz="3500" b="1" i="1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 сумме 2 547,0 тыс. рублей.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3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Обустройство парковки в д. Лопухинка по ул. Первомайская, д. 11 в сумме 1 747,6 тыс</a:t>
            </a:r>
            <a:r>
              <a:rPr lang="ru-RU" sz="33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рублей.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* в том числе местный бюджет – 2 098,0 тыс. рублей;</a:t>
            </a:r>
          </a:p>
          <a:p>
            <a:pPr marL="0" indent="0" algn="ctr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областной бюджет – 2 196,6 тыс. рублей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44F2589-C0F5-596D-A525-199BA8AD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188640"/>
            <a:ext cx="6923087" cy="1411560"/>
          </a:xfrm>
        </p:spPr>
        <p:txBody>
          <a:bodyPr>
            <a:normAutofit fontScale="90000"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МП «Развитие части территорий МО Лопухинское сельское поселение МО Ломоносовский муниципальный район Ленинградской области»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46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4" name="Group 10"/>
          <p:cNvGrpSpPr/>
          <p:nvPr/>
        </p:nvGrpSpPr>
        <p:grpSpPr>
          <a:xfrm>
            <a:off x="7109065" y="2941840"/>
            <a:ext cx="2018722" cy="3004733"/>
            <a:chOff x="1063625" y="1603375"/>
            <a:chExt cx="1966597" cy="1853695"/>
          </a:xfrm>
        </p:grpSpPr>
        <p:sp>
          <p:nvSpPr>
            <p:cNvPr id="75" name="Freeform 9"/>
            <p:cNvSpPr>
              <a:spLocks/>
            </p:cNvSpPr>
            <p:nvPr/>
          </p:nvSpPr>
          <p:spPr bwMode="auto">
            <a:xfrm>
              <a:off x="1082359" y="1617157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77" name="Group 10"/>
          <p:cNvGrpSpPr/>
          <p:nvPr/>
        </p:nvGrpSpPr>
        <p:grpSpPr>
          <a:xfrm>
            <a:off x="2963511" y="4017104"/>
            <a:ext cx="4304104" cy="896175"/>
            <a:chOff x="1063625" y="1603375"/>
            <a:chExt cx="2036763" cy="1855787"/>
          </a:xfrm>
        </p:grpSpPr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2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80" name="Group 10"/>
          <p:cNvGrpSpPr/>
          <p:nvPr/>
        </p:nvGrpSpPr>
        <p:grpSpPr>
          <a:xfrm>
            <a:off x="157617" y="2971385"/>
            <a:ext cx="2948096" cy="3208728"/>
            <a:chOff x="1063625" y="1603375"/>
            <a:chExt cx="2036763" cy="1855788"/>
          </a:xfrm>
        </p:grpSpPr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83" name="Group 10"/>
          <p:cNvGrpSpPr/>
          <p:nvPr/>
        </p:nvGrpSpPr>
        <p:grpSpPr>
          <a:xfrm>
            <a:off x="6317487" y="1495968"/>
            <a:ext cx="2826514" cy="1303742"/>
            <a:chOff x="1063625" y="1603375"/>
            <a:chExt cx="2036763" cy="1855788"/>
          </a:xfrm>
        </p:grpSpPr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86" name="Group 10"/>
          <p:cNvGrpSpPr/>
          <p:nvPr/>
        </p:nvGrpSpPr>
        <p:grpSpPr>
          <a:xfrm>
            <a:off x="3186397" y="1516479"/>
            <a:ext cx="3182276" cy="807125"/>
            <a:chOff x="1063625" y="1603375"/>
            <a:chExt cx="2036763" cy="1855788"/>
          </a:xfrm>
        </p:grpSpPr>
        <p:sp>
          <p:nvSpPr>
            <p:cNvPr id="87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89" name="Group 10"/>
          <p:cNvGrpSpPr/>
          <p:nvPr/>
        </p:nvGrpSpPr>
        <p:grpSpPr>
          <a:xfrm>
            <a:off x="1847801" y="782825"/>
            <a:ext cx="7009738" cy="662382"/>
            <a:chOff x="1063625" y="1603375"/>
            <a:chExt cx="2036763" cy="1855788"/>
          </a:xfrm>
        </p:grpSpPr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92" name="Picture 4" descr="D:\DONE\NEW\list of tasks\images\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270" y="724502"/>
            <a:ext cx="306253" cy="417807"/>
          </a:xfrm>
          <a:prstGeom prst="rect">
            <a:avLst/>
          </a:prstGeom>
          <a:noFill/>
        </p:spPr>
      </p:pic>
      <p:pic>
        <p:nvPicPr>
          <p:cNvPr id="93" name="Picture 8" descr="D:\DONE\NEW\list of tasks\images\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5343" y="1359459"/>
            <a:ext cx="263884" cy="400918"/>
          </a:xfrm>
          <a:prstGeom prst="rect">
            <a:avLst/>
          </a:prstGeom>
          <a:noFill/>
        </p:spPr>
      </p:pic>
      <p:pic>
        <p:nvPicPr>
          <p:cNvPr id="94" name="Picture 9" descr="D:\DONE\NEW\list of tasks\images\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0672" y="2881735"/>
            <a:ext cx="287091" cy="428977"/>
          </a:xfrm>
          <a:prstGeom prst="rect">
            <a:avLst/>
          </a:prstGeom>
          <a:noFill/>
        </p:spPr>
      </p:pic>
      <p:pic>
        <p:nvPicPr>
          <p:cNvPr id="95" name="Picture 10" descr="D:\DONE\NEW\list of tasks\images\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5692" y="1401257"/>
            <a:ext cx="256731" cy="429104"/>
          </a:xfrm>
          <a:prstGeom prst="rect">
            <a:avLst/>
          </a:prstGeom>
          <a:noFill/>
        </p:spPr>
      </p:pic>
      <p:sp>
        <p:nvSpPr>
          <p:cNvPr id="96" name="Rectangle 33"/>
          <p:cNvSpPr/>
          <p:nvPr/>
        </p:nvSpPr>
        <p:spPr>
          <a:xfrm>
            <a:off x="2258147" y="750125"/>
            <a:ext cx="6022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en-US" sz="1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7" name="Rectangle 35"/>
          <p:cNvSpPr/>
          <p:nvPr/>
        </p:nvSpPr>
        <p:spPr>
          <a:xfrm>
            <a:off x="3281742" y="1551916"/>
            <a:ext cx="286684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</a:t>
            </a:r>
          </a:p>
          <a:p>
            <a:pPr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  <a:endParaRPr lang="en-US" sz="975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36"/>
          <p:cNvSpPr/>
          <p:nvPr/>
        </p:nvSpPr>
        <p:spPr>
          <a:xfrm>
            <a:off x="6295374" y="1494750"/>
            <a:ext cx="2505248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</a:t>
            </a:r>
          </a:p>
        </p:txBody>
      </p:sp>
      <p:sp>
        <p:nvSpPr>
          <p:cNvPr id="99" name="Rectangle 37"/>
          <p:cNvSpPr/>
          <p:nvPr/>
        </p:nvSpPr>
        <p:spPr>
          <a:xfrm>
            <a:off x="128693" y="2971768"/>
            <a:ext cx="2886671" cy="68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РФ другому бюджету бюджетной системы РФ</a:t>
            </a:r>
          </a:p>
        </p:txBody>
      </p:sp>
      <p:sp>
        <p:nvSpPr>
          <p:cNvPr id="100" name="Rectangle 38"/>
          <p:cNvSpPr/>
          <p:nvPr/>
        </p:nvSpPr>
        <p:spPr>
          <a:xfrm>
            <a:off x="6383069" y="2092576"/>
            <a:ext cx="2559436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превышение доходов бюджета над его расходами</a:t>
            </a:r>
          </a:p>
        </p:txBody>
      </p:sp>
      <p:grpSp>
        <p:nvGrpSpPr>
          <p:cNvPr id="101" name="Group 10"/>
          <p:cNvGrpSpPr/>
          <p:nvPr/>
        </p:nvGrpSpPr>
        <p:grpSpPr>
          <a:xfrm>
            <a:off x="34279" y="1503486"/>
            <a:ext cx="3182276" cy="807125"/>
            <a:chOff x="1063625" y="1603375"/>
            <a:chExt cx="2036763" cy="1855788"/>
          </a:xfrm>
        </p:grpSpPr>
        <p:sp>
          <p:nvSpPr>
            <p:cNvPr id="102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3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102503" y="1533201"/>
            <a:ext cx="279429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</a:t>
            </a:r>
          </a:p>
          <a:p>
            <a:pPr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</a:t>
            </a:r>
            <a:endParaRPr lang="en-US" sz="975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" name="Picture 6" descr="D:\DONE\NEW\list of tasks\images\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7587" y="1430741"/>
            <a:ext cx="282973" cy="379592"/>
          </a:xfrm>
          <a:prstGeom prst="rect">
            <a:avLst/>
          </a:prstGeom>
          <a:noFill/>
        </p:spPr>
      </p:pic>
      <p:pic>
        <p:nvPicPr>
          <p:cNvPr id="106" name="Picture 9" descr="D:\DONE\NEW\list of tasks\images\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3397" y="3900699"/>
            <a:ext cx="282410" cy="364028"/>
          </a:xfrm>
          <a:prstGeom prst="rect">
            <a:avLst/>
          </a:prstGeom>
          <a:noFill/>
        </p:spPr>
      </p:pic>
      <p:pic>
        <p:nvPicPr>
          <p:cNvPr id="107" name="Picture 6" descr="D:\DONE\NEW\list of tasks\images\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1327" y="2905933"/>
            <a:ext cx="298976" cy="412576"/>
          </a:xfrm>
          <a:prstGeom prst="rect">
            <a:avLst/>
          </a:prstGeom>
          <a:noFill/>
        </p:spPr>
      </p:pic>
      <p:sp>
        <p:nvSpPr>
          <p:cNvPr id="108" name="Rectangle 36"/>
          <p:cNvSpPr/>
          <p:nvPr/>
        </p:nvSpPr>
        <p:spPr>
          <a:xfrm>
            <a:off x="7086189" y="4272275"/>
            <a:ext cx="189249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следующий за текущим финансовым годом</a:t>
            </a:r>
          </a:p>
          <a:p>
            <a:pPr algn="ctr"/>
            <a:endParaRPr lang="ru-RU" sz="975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38"/>
          <p:cNvSpPr/>
          <p:nvPr/>
        </p:nvSpPr>
        <p:spPr>
          <a:xfrm>
            <a:off x="7051909" y="4894758"/>
            <a:ext cx="202872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</a:t>
            </a:r>
          </a:p>
          <a:p>
            <a:pPr algn="ctr"/>
            <a:endParaRPr lang="ru-RU" sz="975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37"/>
          <p:cNvSpPr/>
          <p:nvPr/>
        </p:nvSpPr>
        <p:spPr>
          <a:xfrm>
            <a:off x="2962774" y="4062548"/>
            <a:ext cx="392086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– </a:t>
            </a:r>
          </a:p>
          <a:p>
            <a:pPr lvl="0"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 стратегического планирования, содержащий комплекс мероприятий, обеспечивающих наиболее эффективное достижение целей и  решение задач социально-экономического развития</a:t>
            </a:r>
          </a:p>
        </p:txBody>
      </p:sp>
      <p:sp>
        <p:nvSpPr>
          <p:cNvPr id="111" name="Заголовок 1"/>
          <p:cNvSpPr txBox="1">
            <a:spLocks/>
          </p:cNvSpPr>
          <p:nvPr/>
        </p:nvSpPr>
        <p:spPr>
          <a:xfrm>
            <a:off x="1783253" y="245471"/>
            <a:ext cx="7159252" cy="4779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90000"/>
              </a:lnSpc>
            </a:pP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2" name="Rectangle 36"/>
          <p:cNvSpPr/>
          <p:nvPr/>
        </p:nvSpPr>
        <p:spPr>
          <a:xfrm>
            <a:off x="7022553" y="3035329"/>
            <a:ext cx="2028725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</a:p>
        </p:txBody>
      </p:sp>
      <p:sp>
        <p:nvSpPr>
          <p:cNvPr id="113" name="Rectangle 37"/>
          <p:cNvSpPr/>
          <p:nvPr/>
        </p:nvSpPr>
        <p:spPr>
          <a:xfrm>
            <a:off x="89174" y="3619998"/>
            <a:ext cx="2783163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предоставляются на безвозмездной и безвозвратной основе без установления направлений и (или) условий их использования </a:t>
            </a:r>
          </a:p>
          <a:p>
            <a:pPr algn="ctr"/>
            <a:r>
              <a:rPr lang="ru-RU" sz="975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Кому: бюджетам</a:t>
            </a:r>
            <a:endParaRPr lang="en-US" sz="975" i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4" name="Rectangle 37"/>
          <p:cNvSpPr/>
          <p:nvPr/>
        </p:nvSpPr>
        <p:spPr>
          <a:xfrm>
            <a:off x="94320" y="4376481"/>
            <a:ext cx="2839175" cy="987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предоставляются бюджетам в целях финансового обеспечения их расходных обязательств, возникающих при выполнении переданных им органами власти высшего уровня полномочий </a:t>
            </a:r>
          </a:p>
          <a:p>
            <a:pPr algn="ctr"/>
            <a:r>
              <a:rPr lang="ru-RU" sz="975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Кому: бюджетам</a:t>
            </a:r>
            <a:endParaRPr lang="en-US" sz="975" i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5" name="Rectangle 37"/>
          <p:cNvSpPr/>
          <p:nvPr/>
        </p:nvSpPr>
        <p:spPr>
          <a:xfrm>
            <a:off x="91227" y="5366891"/>
            <a:ext cx="2942213" cy="68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предоставляются на условиях долевого финансирования целевых расходов</a:t>
            </a:r>
          </a:p>
          <a:p>
            <a:pPr algn="ctr"/>
            <a:r>
              <a:rPr lang="ru-RU" sz="975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Кому: бюджетам (межбюджетные субсидии). </a:t>
            </a:r>
            <a:r>
              <a:rPr lang="ru-RU" sz="975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субсидии юридическим и физическим лицам</a:t>
            </a:r>
            <a:endParaRPr lang="en-US" sz="975" i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16" name="Group 10"/>
          <p:cNvGrpSpPr/>
          <p:nvPr/>
        </p:nvGrpSpPr>
        <p:grpSpPr>
          <a:xfrm>
            <a:off x="3007890" y="3055509"/>
            <a:ext cx="4158594" cy="956289"/>
            <a:chOff x="1063625" y="1603375"/>
            <a:chExt cx="2036763" cy="1855788"/>
          </a:xfrm>
        </p:grpSpPr>
        <p:sp>
          <p:nvSpPr>
            <p:cNvPr id="117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8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119" name="Picture 8" descr="D:\DONE\NEW\list of tasks\images\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5805" y="3016017"/>
            <a:ext cx="316928" cy="408519"/>
          </a:xfrm>
          <a:prstGeom prst="rect">
            <a:avLst/>
          </a:prstGeom>
          <a:noFill/>
        </p:spPr>
      </p:pic>
      <p:sp>
        <p:nvSpPr>
          <p:cNvPr id="120" name="Rectangle 37"/>
          <p:cNvSpPr/>
          <p:nvPr/>
        </p:nvSpPr>
        <p:spPr>
          <a:xfrm>
            <a:off x="2960722" y="3154041"/>
            <a:ext cx="386669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–</a:t>
            </a:r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</a:p>
        </p:txBody>
      </p:sp>
      <p:grpSp>
        <p:nvGrpSpPr>
          <p:cNvPr id="121" name="Group 10"/>
          <p:cNvGrpSpPr/>
          <p:nvPr/>
        </p:nvGrpSpPr>
        <p:grpSpPr>
          <a:xfrm>
            <a:off x="3015363" y="4947317"/>
            <a:ext cx="4387059" cy="1192854"/>
            <a:chOff x="1063625" y="1603375"/>
            <a:chExt cx="2036763" cy="1855788"/>
          </a:xfrm>
        </p:grpSpPr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6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24" name="Rectangle 37"/>
          <p:cNvSpPr/>
          <p:nvPr/>
        </p:nvSpPr>
        <p:spPr>
          <a:xfrm>
            <a:off x="3050434" y="4953995"/>
            <a:ext cx="407371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ПНО (публично-нормативные обязательства) – </a:t>
            </a:r>
          </a:p>
          <a:p>
            <a:pPr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индексации, за исключением выплат физическому лицу, предусмотренных статьей 6 БК РФ</a:t>
            </a:r>
          </a:p>
        </p:txBody>
      </p:sp>
      <p:pic>
        <p:nvPicPr>
          <p:cNvPr id="126" name="Picture 8" descr="D:\DONE\NEW\list of tasks\images\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706" y="4854725"/>
            <a:ext cx="241225" cy="310938"/>
          </a:xfrm>
          <a:prstGeom prst="rect">
            <a:avLst/>
          </a:prstGeom>
          <a:noFill/>
        </p:spPr>
      </p:pic>
      <p:grpSp>
        <p:nvGrpSpPr>
          <p:cNvPr id="127" name="Group 10"/>
          <p:cNvGrpSpPr/>
          <p:nvPr/>
        </p:nvGrpSpPr>
        <p:grpSpPr>
          <a:xfrm>
            <a:off x="1550671" y="6185012"/>
            <a:ext cx="6599631" cy="628147"/>
            <a:chOff x="1220696" y="1685504"/>
            <a:chExt cx="2036763" cy="1855788"/>
          </a:xfrm>
        </p:grpSpPr>
        <p:sp>
          <p:nvSpPr>
            <p:cNvPr id="128" name="Freeform 9"/>
            <p:cNvSpPr>
              <a:spLocks/>
            </p:cNvSpPr>
            <p:nvPr/>
          </p:nvSpPr>
          <p:spPr bwMode="auto">
            <a:xfrm>
              <a:off x="1309596" y="1701378"/>
              <a:ext cx="1947863" cy="1839914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9" name="Freeform 10"/>
            <p:cNvSpPr>
              <a:spLocks/>
            </p:cNvSpPr>
            <p:nvPr/>
          </p:nvSpPr>
          <p:spPr bwMode="auto">
            <a:xfrm>
              <a:off x="1220696" y="1685504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30" name="Rectangle 37"/>
          <p:cNvSpPr/>
          <p:nvPr/>
        </p:nvSpPr>
        <p:spPr>
          <a:xfrm>
            <a:off x="1404890" y="6186416"/>
            <a:ext cx="5614588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ВРЕМЕННЫЙ КАССОВЫЙ РАЗРЫВ -</a:t>
            </a:r>
            <a:endParaRPr lang="en-US" sz="975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прогнозируемая в определенный период текущего финансового года недостаточность на едином счете бюджета денежных средств, необходимых для осуществления перечислений из бюджета</a:t>
            </a:r>
          </a:p>
        </p:txBody>
      </p:sp>
      <p:grpSp>
        <p:nvGrpSpPr>
          <p:cNvPr id="131" name="Group 10"/>
          <p:cNvGrpSpPr/>
          <p:nvPr/>
        </p:nvGrpSpPr>
        <p:grpSpPr>
          <a:xfrm>
            <a:off x="3227392" y="2408311"/>
            <a:ext cx="3273674" cy="510941"/>
            <a:chOff x="1063625" y="1603375"/>
            <a:chExt cx="2036763" cy="1855788"/>
          </a:xfrm>
        </p:grpSpPr>
        <p:sp>
          <p:nvSpPr>
            <p:cNvPr id="132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3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134" name="Picture 8" descr="D:\DONE\NEW\list of tasks\images\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472" y="2314267"/>
            <a:ext cx="271463" cy="412433"/>
          </a:xfrm>
          <a:prstGeom prst="rect">
            <a:avLst/>
          </a:prstGeom>
          <a:noFill/>
        </p:spPr>
      </p:pic>
      <p:sp>
        <p:nvSpPr>
          <p:cNvPr id="135" name="Rectangle 35"/>
          <p:cNvSpPr/>
          <p:nvPr/>
        </p:nvSpPr>
        <p:spPr>
          <a:xfrm>
            <a:off x="3193684" y="2422114"/>
            <a:ext cx="294918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ГРБС (главный распорядитель бюджетных средств) </a:t>
            </a:r>
          </a:p>
        </p:txBody>
      </p:sp>
      <p:grpSp>
        <p:nvGrpSpPr>
          <p:cNvPr id="136" name="Group 10"/>
          <p:cNvGrpSpPr/>
          <p:nvPr/>
        </p:nvGrpSpPr>
        <p:grpSpPr>
          <a:xfrm>
            <a:off x="34278" y="2372985"/>
            <a:ext cx="3262171" cy="555196"/>
            <a:chOff x="1063625" y="1603375"/>
            <a:chExt cx="2036763" cy="1855788"/>
          </a:xfrm>
        </p:grpSpPr>
        <p:sp>
          <p:nvSpPr>
            <p:cNvPr id="137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39" name="Прямоугольник 138"/>
          <p:cNvSpPr/>
          <p:nvPr/>
        </p:nvSpPr>
        <p:spPr>
          <a:xfrm>
            <a:off x="90999" y="2402700"/>
            <a:ext cx="2874551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ГАД (главный администратор дохода)  </a:t>
            </a:r>
          </a:p>
        </p:txBody>
      </p:sp>
      <p:pic>
        <p:nvPicPr>
          <p:cNvPr id="140" name="Picture 6" descr="D:\DONE\NEW\list of tasks\images\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6084" y="2300240"/>
            <a:ext cx="291100" cy="390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48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16E6-78EA-D24D-278A-08BA0FF98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F53302-29B0-4681-5214-03E418339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36290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на общую сумму </a:t>
            </a:r>
            <a:r>
              <a:rPr lang="ru-RU" sz="4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1 073,7 тыс. рублей</a:t>
            </a:r>
            <a:r>
              <a:rPr lang="ru-RU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*</a:t>
            </a:r>
          </a:p>
          <a:p>
            <a:pPr marL="0" indent="0" algn="ctr">
              <a:buNone/>
            </a:pP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4500" b="1" i="1" dirty="0">
                <a:solidFill>
                  <a:srgbClr val="007A3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Благоустройство прилегающей территории к памятнику "Шалаш партизанам" д. Лопухинка в </a:t>
            </a:r>
            <a:r>
              <a:rPr kumimoji="0" lang="ru-RU" sz="4500" b="1" i="1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сумме 547,4 тыс. рублей.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5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(Депутат Рытов Д.В. – 520,0 тыс. рублей)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3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5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Приобретение мебели в МКУ «Лопухинский дом культуры» для кабинета декоративно-прикладного искусства в д. </a:t>
            </a:r>
            <a:r>
              <a:rPr lang="ru-RU" sz="45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Глобицы</a:t>
            </a:r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(Депутат Рытов Д.В. – 500,0 тыс. рублей)</a:t>
            </a:r>
          </a:p>
          <a:p>
            <a:pPr marL="0" indent="0">
              <a:buNone/>
            </a:pPr>
            <a:endParaRPr lang="ru-RU" sz="33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9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* в том числе местный бюджет – 53,7 тыс. рублей;</a:t>
            </a:r>
          </a:p>
          <a:p>
            <a:pPr marL="0" indent="0" algn="ctr">
              <a:buNone/>
            </a:pP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областной бюджет – 1 020,0 тыс. рублей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7B95912-B041-37F8-2A0F-00E688A3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188640"/>
            <a:ext cx="6923087" cy="1411560"/>
          </a:xfrm>
        </p:spPr>
        <p:txBody>
          <a:bodyPr>
            <a:normAutofit fontScale="90000"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МП «Развитие общественной инфраструктуры муниципального значения в МО Лопухинское сельское поселение на 2025го»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4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7AF13E-FF50-5A78-5B9C-6531B8C1F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72816"/>
            <a:ext cx="6264695" cy="432048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788150"/>
            <a:ext cx="9160805" cy="543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4000" b="0" i="0" u="none" strike="noStrike" kern="1200" cap="none" spc="0" normalizeH="0" baseline="0" noProof="0" dirty="0">
              <a:ln w="0"/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14FDDF-71A7-4316-8949-2D306CAD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8440" y="0"/>
            <a:ext cx="85725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50E8-DC64-6BD5-156B-0F1AD0ED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841" y="230736"/>
            <a:ext cx="5652509" cy="14599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входят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деревень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0B176-9AD3-A937-B02C-184322A1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042446"/>
            <a:ext cx="3213218" cy="49223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Лопухинка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Новая Буря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Заостровье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Муховицы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Верхние Рудицы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Воронино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Глобицы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Флоревицы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Старые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Мёдуши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Горки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Никольское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Савольщина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9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A2EBE4C-B11D-4FC0-9D40-097AD034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21" y="2470554"/>
            <a:ext cx="914479" cy="9144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5927-3951-4AD4-BA6C-C58EC474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1 января 2024 года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численность населения Лопухинского сельского поселения составила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3114 человек</a:t>
            </a:r>
            <a:endParaRPr lang="ru-RU" sz="3200" dirty="0"/>
          </a:p>
        </p:txBody>
      </p:sp>
      <p:pic>
        <p:nvPicPr>
          <p:cNvPr id="41" name="Объект 1042" descr="Семья с мальчиком">
            <a:extLst>
              <a:ext uri="{FF2B5EF4-FFF2-40B4-BE49-F238E27FC236}">
                <a16:creationId xmlns:a16="http://schemas.microsoft.com/office/drawing/2014/main" id="{5391AD8B-CA62-4ED3-B79E-8BEC296FC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7737" y="2483179"/>
            <a:ext cx="914400" cy="914400"/>
          </a:xfrm>
        </p:spPr>
      </p:pic>
      <p:grpSp>
        <p:nvGrpSpPr>
          <p:cNvPr id="35" name="Объект 4" descr="Мужчина и женщина">
            <a:extLst>
              <a:ext uri="{FF2B5EF4-FFF2-40B4-BE49-F238E27FC236}">
                <a16:creationId xmlns:a16="http://schemas.microsoft.com/office/drawing/2014/main" id="{E77D99CF-1703-43BB-963A-E39ECC54DB23}"/>
              </a:ext>
            </a:extLst>
          </p:cNvPr>
          <p:cNvGrpSpPr/>
          <p:nvPr/>
        </p:nvGrpSpPr>
        <p:grpSpPr>
          <a:xfrm>
            <a:off x="1370528" y="2529725"/>
            <a:ext cx="665759" cy="762000"/>
            <a:chOff x="5078462" y="3855185"/>
            <a:chExt cx="665759" cy="762000"/>
          </a:xfrm>
          <a:solidFill>
            <a:srgbClr val="C00000"/>
          </a:solidFill>
        </p:grpSpPr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DB6B7F2F-42FB-46E0-8960-1908ED8B6E0F}"/>
                </a:ext>
              </a:extLst>
            </p:cNvPr>
            <p:cNvSpPr/>
            <p:nvPr/>
          </p:nvSpPr>
          <p:spPr>
            <a:xfrm>
              <a:off x="5191824" y="3855185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BE63A658-EB58-4616-94EE-D5DE51ECE02A}"/>
                </a:ext>
              </a:extLst>
            </p:cNvPr>
            <p:cNvSpPr/>
            <p:nvPr/>
          </p:nvSpPr>
          <p:spPr>
            <a:xfrm>
              <a:off x="5496624" y="3855185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EDD6F474-5AB6-4AAB-AB84-D2BA4E3F4BDC}"/>
                </a:ext>
              </a:extLst>
            </p:cNvPr>
            <p:cNvSpPr/>
            <p:nvPr/>
          </p:nvSpPr>
          <p:spPr>
            <a:xfrm>
              <a:off x="5078462" y="4007585"/>
              <a:ext cx="665759" cy="609600"/>
            </a:xfrm>
            <a:custGeom>
              <a:avLst/>
              <a:gdLst>
                <a:gd name="connsiteX0" fmla="*/ 664859 w 665759"/>
                <a:gd name="connsiteY0" fmla="*/ 267653 h 609600"/>
                <a:gd name="connsiteX1" fmla="*/ 610566 w 665759"/>
                <a:gd name="connsiteY1" fmla="*/ 66675 h 609600"/>
                <a:gd name="connsiteX2" fmla="*/ 601994 w 665759"/>
                <a:gd name="connsiteY2" fmla="*/ 51435 h 609600"/>
                <a:gd name="connsiteX3" fmla="*/ 536271 w 665759"/>
                <a:gd name="connsiteY3" fmla="*/ 9525 h 609600"/>
                <a:gd name="connsiteX4" fmla="*/ 484836 w 665759"/>
                <a:gd name="connsiteY4" fmla="*/ 0 h 609600"/>
                <a:gd name="connsiteX5" fmla="*/ 433401 w 665759"/>
                <a:gd name="connsiteY5" fmla="*/ 8572 h 609600"/>
                <a:gd name="connsiteX6" fmla="*/ 367679 w 665759"/>
                <a:gd name="connsiteY6" fmla="*/ 50482 h 609600"/>
                <a:gd name="connsiteX7" fmla="*/ 359106 w 665759"/>
                <a:gd name="connsiteY7" fmla="*/ 65723 h 609600"/>
                <a:gd name="connsiteX8" fmla="*/ 332436 w 665759"/>
                <a:gd name="connsiteY8" fmla="*/ 165735 h 609600"/>
                <a:gd name="connsiteX9" fmla="*/ 305766 w 665759"/>
                <a:gd name="connsiteY9" fmla="*/ 66675 h 609600"/>
                <a:gd name="connsiteX10" fmla="*/ 297194 w 665759"/>
                <a:gd name="connsiteY10" fmla="*/ 51435 h 609600"/>
                <a:gd name="connsiteX11" fmla="*/ 231471 w 665759"/>
                <a:gd name="connsiteY11" fmla="*/ 9525 h 609600"/>
                <a:gd name="connsiteX12" fmla="*/ 180036 w 665759"/>
                <a:gd name="connsiteY12" fmla="*/ 0 h 609600"/>
                <a:gd name="connsiteX13" fmla="*/ 128601 w 665759"/>
                <a:gd name="connsiteY13" fmla="*/ 8572 h 609600"/>
                <a:gd name="connsiteX14" fmla="*/ 62879 w 665759"/>
                <a:gd name="connsiteY14" fmla="*/ 50482 h 609600"/>
                <a:gd name="connsiteX15" fmla="*/ 54306 w 665759"/>
                <a:gd name="connsiteY15" fmla="*/ 65723 h 609600"/>
                <a:gd name="connsiteX16" fmla="*/ 966 w 665759"/>
                <a:gd name="connsiteY16" fmla="*/ 266700 h 609600"/>
                <a:gd name="connsiteX17" fmla="*/ 20969 w 665759"/>
                <a:gd name="connsiteY17" fmla="*/ 302895 h 609600"/>
                <a:gd name="connsiteX18" fmla="*/ 27636 w 665759"/>
                <a:gd name="connsiteY18" fmla="*/ 304800 h 609600"/>
                <a:gd name="connsiteX19" fmla="*/ 55259 w 665759"/>
                <a:gd name="connsiteY19" fmla="*/ 283845 h 609600"/>
                <a:gd name="connsiteX20" fmla="*/ 103836 w 665759"/>
                <a:gd name="connsiteY20" fmla="*/ 100965 h 609600"/>
                <a:gd name="connsiteX21" fmla="*/ 103836 w 665759"/>
                <a:gd name="connsiteY21" fmla="*/ 314325 h 609600"/>
                <a:gd name="connsiteX22" fmla="*/ 103836 w 665759"/>
                <a:gd name="connsiteY22" fmla="*/ 609600 h 609600"/>
                <a:gd name="connsiteX23" fmla="*/ 160986 w 665759"/>
                <a:gd name="connsiteY23" fmla="*/ 609600 h 609600"/>
                <a:gd name="connsiteX24" fmla="*/ 160986 w 665759"/>
                <a:gd name="connsiteY24" fmla="*/ 314325 h 609600"/>
                <a:gd name="connsiteX25" fmla="*/ 199086 w 665759"/>
                <a:gd name="connsiteY25" fmla="*/ 314325 h 609600"/>
                <a:gd name="connsiteX26" fmla="*/ 199086 w 665759"/>
                <a:gd name="connsiteY26" fmla="*/ 609600 h 609600"/>
                <a:gd name="connsiteX27" fmla="*/ 256236 w 665759"/>
                <a:gd name="connsiteY27" fmla="*/ 609600 h 609600"/>
                <a:gd name="connsiteX28" fmla="*/ 256236 w 665759"/>
                <a:gd name="connsiteY28" fmla="*/ 314325 h 609600"/>
                <a:gd name="connsiteX29" fmla="*/ 256236 w 665759"/>
                <a:gd name="connsiteY29" fmla="*/ 100965 h 609600"/>
                <a:gd name="connsiteX30" fmla="*/ 304814 w 665759"/>
                <a:gd name="connsiteY30" fmla="*/ 282893 h 609600"/>
                <a:gd name="connsiteX31" fmla="*/ 332436 w 665759"/>
                <a:gd name="connsiteY31" fmla="*/ 303848 h 609600"/>
                <a:gd name="connsiteX32" fmla="*/ 340056 w 665759"/>
                <a:gd name="connsiteY32" fmla="*/ 302895 h 609600"/>
                <a:gd name="connsiteX33" fmla="*/ 358154 w 665759"/>
                <a:gd name="connsiteY33" fmla="*/ 285750 h 609600"/>
                <a:gd name="connsiteX34" fmla="*/ 408636 w 665759"/>
                <a:gd name="connsiteY34" fmla="*/ 100965 h 609600"/>
                <a:gd name="connsiteX35" fmla="*/ 408636 w 665759"/>
                <a:gd name="connsiteY35" fmla="*/ 178118 h 609600"/>
                <a:gd name="connsiteX36" fmla="*/ 354344 w 665759"/>
                <a:gd name="connsiteY36" fmla="*/ 381000 h 609600"/>
                <a:gd name="connsiteX37" fmla="*/ 408636 w 665759"/>
                <a:gd name="connsiteY37" fmla="*/ 381000 h 609600"/>
                <a:gd name="connsiteX38" fmla="*/ 408636 w 665759"/>
                <a:gd name="connsiteY38" fmla="*/ 609600 h 609600"/>
                <a:gd name="connsiteX39" fmla="*/ 465786 w 665759"/>
                <a:gd name="connsiteY39" fmla="*/ 609600 h 609600"/>
                <a:gd name="connsiteX40" fmla="*/ 465786 w 665759"/>
                <a:gd name="connsiteY40" fmla="*/ 381000 h 609600"/>
                <a:gd name="connsiteX41" fmla="*/ 503886 w 665759"/>
                <a:gd name="connsiteY41" fmla="*/ 381000 h 609600"/>
                <a:gd name="connsiteX42" fmla="*/ 503886 w 665759"/>
                <a:gd name="connsiteY42" fmla="*/ 609600 h 609600"/>
                <a:gd name="connsiteX43" fmla="*/ 561036 w 665759"/>
                <a:gd name="connsiteY43" fmla="*/ 609600 h 609600"/>
                <a:gd name="connsiteX44" fmla="*/ 561036 w 665759"/>
                <a:gd name="connsiteY44" fmla="*/ 381000 h 609600"/>
                <a:gd name="connsiteX45" fmla="*/ 615329 w 665759"/>
                <a:gd name="connsiteY45" fmla="*/ 381000 h 609600"/>
                <a:gd name="connsiteX46" fmla="*/ 561036 w 665759"/>
                <a:gd name="connsiteY46" fmla="*/ 178118 h 609600"/>
                <a:gd name="connsiteX47" fmla="*/ 561036 w 665759"/>
                <a:gd name="connsiteY47" fmla="*/ 100965 h 609600"/>
                <a:gd name="connsiteX48" fmla="*/ 609614 w 665759"/>
                <a:gd name="connsiteY48" fmla="*/ 282893 h 609600"/>
                <a:gd name="connsiteX49" fmla="*/ 637236 w 665759"/>
                <a:gd name="connsiteY49" fmla="*/ 303848 h 609600"/>
                <a:gd name="connsiteX50" fmla="*/ 644856 w 665759"/>
                <a:gd name="connsiteY50" fmla="*/ 302895 h 609600"/>
                <a:gd name="connsiteX51" fmla="*/ 664859 w 665759"/>
                <a:gd name="connsiteY51" fmla="*/ 267653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5759" h="609600">
                  <a:moveTo>
                    <a:pt x="664859" y="267653"/>
                  </a:moveTo>
                  <a:lnTo>
                    <a:pt x="610566" y="66675"/>
                  </a:lnTo>
                  <a:cubicBezTo>
                    <a:pt x="608661" y="60960"/>
                    <a:pt x="605804" y="55245"/>
                    <a:pt x="601994" y="51435"/>
                  </a:cubicBezTo>
                  <a:cubicBezTo>
                    <a:pt x="583896" y="32385"/>
                    <a:pt x="561036" y="18097"/>
                    <a:pt x="536271" y="9525"/>
                  </a:cubicBezTo>
                  <a:cubicBezTo>
                    <a:pt x="520079" y="2857"/>
                    <a:pt x="502934" y="0"/>
                    <a:pt x="484836" y="0"/>
                  </a:cubicBezTo>
                  <a:cubicBezTo>
                    <a:pt x="466739" y="0"/>
                    <a:pt x="449594" y="2857"/>
                    <a:pt x="433401" y="8572"/>
                  </a:cubicBezTo>
                  <a:cubicBezTo>
                    <a:pt x="407684" y="17145"/>
                    <a:pt x="385776" y="31432"/>
                    <a:pt x="367679" y="50482"/>
                  </a:cubicBezTo>
                  <a:cubicBezTo>
                    <a:pt x="363869" y="55245"/>
                    <a:pt x="361011" y="60007"/>
                    <a:pt x="359106" y="65723"/>
                  </a:cubicBezTo>
                  <a:lnTo>
                    <a:pt x="332436" y="165735"/>
                  </a:lnTo>
                  <a:lnTo>
                    <a:pt x="305766" y="66675"/>
                  </a:lnTo>
                  <a:cubicBezTo>
                    <a:pt x="303861" y="60960"/>
                    <a:pt x="301004" y="55245"/>
                    <a:pt x="297194" y="51435"/>
                  </a:cubicBezTo>
                  <a:cubicBezTo>
                    <a:pt x="279096" y="32385"/>
                    <a:pt x="256236" y="18097"/>
                    <a:pt x="231471" y="9525"/>
                  </a:cubicBezTo>
                  <a:cubicBezTo>
                    <a:pt x="215279" y="2857"/>
                    <a:pt x="198134" y="0"/>
                    <a:pt x="180036" y="0"/>
                  </a:cubicBezTo>
                  <a:cubicBezTo>
                    <a:pt x="161939" y="0"/>
                    <a:pt x="144794" y="2857"/>
                    <a:pt x="128601" y="8572"/>
                  </a:cubicBezTo>
                  <a:cubicBezTo>
                    <a:pt x="102884" y="17145"/>
                    <a:pt x="80976" y="31432"/>
                    <a:pt x="62879" y="50482"/>
                  </a:cubicBezTo>
                  <a:cubicBezTo>
                    <a:pt x="59069" y="55245"/>
                    <a:pt x="56211" y="60007"/>
                    <a:pt x="54306" y="65723"/>
                  </a:cubicBezTo>
                  <a:lnTo>
                    <a:pt x="966" y="266700"/>
                  </a:lnTo>
                  <a:cubicBezTo>
                    <a:pt x="-2844" y="281940"/>
                    <a:pt x="4776" y="299085"/>
                    <a:pt x="20969" y="302895"/>
                  </a:cubicBezTo>
                  <a:cubicBezTo>
                    <a:pt x="22874" y="304800"/>
                    <a:pt x="24779" y="304800"/>
                    <a:pt x="27636" y="304800"/>
                  </a:cubicBezTo>
                  <a:cubicBezTo>
                    <a:pt x="40019" y="304800"/>
                    <a:pt x="51449" y="296228"/>
                    <a:pt x="55259" y="283845"/>
                  </a:cubicBezTo>
                  <a:lnTo>
                    <a:pt x="103836" y="100965"/>
                  </a:lnTo>
                  <a:lnTo>
                    <a:pt x="103836" y="314325"/>
                  </a:lnTo>
                  <a:lnTo>
                    <a:pt x="103836" y="609600"/>
                  </a:lnTo>
                  <a:lnTo>
                    <a:pt x="160986" y="609600"/>
                  </a:lnTo>
                  <a:lnTo>
                    <a:pt x="160986" y="314325"/>
                  </a:lnTo>
                  <a:lnTo>
                    <a:pt x="199086" y="314325"/>
                  </a:lnTo>
                  <a:lnTo>
                    <a:pt x="199086" y="609600"/>
                  </a:lnTo>
                  <a:lnTo>
                    <a:pt x="256236" y="609600"/>
                  </a:lnTo>
                  <a:lnTo>
                    <a:pt x="256236" y="314325"/>
                  </a:lnTo>
                  <a:lnTo>
                    <a:pt x="256236" y="100965"/>
                  </a:lnTo>
                  <a:lnTo>
                    <a:pt x="304814" y="282893"/>
                  </a:lnTo>
                  <a:cubicBezTo>
                    <a:pt x="308624" y="295275"/>
                    <a:pt x="320054" y="303848"/>
                    <a:pt x="332436" y="303848"/>
                  </a:cubicBezTo>
                  <a:cubicBezTo>
                    <a:pt x="335294" y="303848"/>
                    <a:pt x="337199" y="303848"/>
                    <a:pt x="340056" y="302895"/>
                  </a:cubicBezTo>
                  <a:cubicBezTo>
                    <a:pt x="348629" y="300038"/>
                    <a:pt x="355296" y="293370"/>
                    <a:pt x="358154" y="285750"/>
                  </a:cubicBezTo>
                  <a:cubicBezTo>
                    <a:pt x="359106" y="285750"/>
                    <a:pt x="408636" y="100965"/>
                    <a:pt x="408636" y="100965"/>
                  </a:cubicBezTo>
                  <a:lnTo>
                    <a:pt x="408636" y="178118"/>
                  </a:lnTo>
                  <a:lnTo>
                    <a:pt x="354344" y="381000"/>
                  </a:lnTo>
                  <a:lnTo>
                    <a:pt x="408636" y="381000"/>
                  </a:lnTo>
                  <a:lnTo>
                    <a:pt x="408636" y="609600"/>
                  </a:lnTo>
                  <a:lnTo>
                    <a:pt x="465786" y="609600"/>
                  </a:lnTo>
                  <a:lnTo>
                    <a:pt x="465786" y="381000"/>
                  </a:lnTo>
                  <a:lnTo>
                    <a:pt x="503886" y="381000"/>
                  </a:lnTo>
                  <a:lnTo>
                    <a:pt x="503886" y="609600"/>
                  </a:lnTo>
                  <a:lnTo>
                    <a:pt x="561036" y="609600"/>
                  </a:lnTo>
                  <a:lnTo>
                    <a:pt x="561036" y="381000"/>
                  </a:lnTo>
                  <a:lnTo>
                    <a:pt x="615329" y="381000"/>
                  </a:lnTo>
                  <a:lnTo>
                    <a:pt x="561036" y="178118"/>
                  </a:lnTo>
                  <a:lnTo>
                    <a:pt x="561036" y="100965"/>
                  </a:lnTo>
                  <a:lnTo>
                    <a:pt x="609614" y="282893"/>
                  </a:lnTo>
                  <a:cubicBezTo>
                    <a:pt x="613424" y="295275"/>
                    <a:pt x="624854" y="303848"/>
                    <a:pt x="637236" y="303848"/>
                  </a:cubicBezTo>
                  <a:cubicBezTo>
                    <a:pt x="640094" y="303848"/>
                    <a:pt x="641999" y="303848"/>
                    <a:pt x="644856" y="302895"/>
                  </a:cubicBezTo>
                  <a:cubicBezTo>
                    <a:pt x="660096" y="299085"/>
                    <a:pt x="668669" y="282893"/>
                    <a:pt x="664859" y="267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2" name="Объект 1042" descr="Семья с мальчиком">
            <a:extLst>
              <a:ext uri="{FF2B5EF4-FFF2-40B4-BE49-F238E27FC236}">
                <a16:creationId xmlns:a16="http://schemas.microsoft.com/office/drawing/2014/main" id="{0D309EE1-1DA2-4D69-9BBE-1BF7DE92C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2506619"/>
            <a:ext cx="914400" cy="9144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A18857B-B010-4E5A-AC8F-0516B2AD28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040" y="2534780"/>
            <a:ext cx="914479" cy="9144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E8D35D0-4E17-49F8-BADF-1D5FED7346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492" y="5306070"/>
            <a:ext cx="914479" cy="9144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B6D4D0E-DB2D-4DA3-B741-7D084AE34E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650" y="3368682"/>
            <a:ext cx="914479" cy="91447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780CF86-B7EC-479E-A0B3-C5497B676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763" y="3385033"/>
            <a:ext cx="914479" cy="91447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041EB8B-8552-4F1E-807C-BABFAA2AD3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8268" y="3561610"/>
            <a:ext cx="914479" cy="9144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ED2874B-6AF0-4ECA-AF47-D92246029A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8532" y="3397693"/>
            <a:ext cx="914479" cy="91447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956299A-A1BE-414F-9874-AA4960D070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723" y="4337376"/>
            <a:ext cx="914479" cy="91447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2D2F41B-B774-4510-B8AB-80FE1A902E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2408" y="4345551"/>
            <a:ext cx="914479" cy="91447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B5300FB-C9E3-46BC-961F-200D911447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7305" y="3431771"/>
            <a:ext cx="914479" cy="91447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CB2512A-3C00-429F-93FD-7A37753A4C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6078" y="3440545"/>
            <a:ext cx="914479" cy="91447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3C5D46D-ACAF-4984-8A79-B6D97F3F1D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8018" y="2502976"/>
            <a:ext cx="914479" cy="91447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5C5E132-F92E-402D-A9E7-13E2860DB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6294" y="4355024"/>
            <a:ext cx="914479" cy="91447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D292EB-DD66-40E0-A99D-E68A8E34CC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18019" y="3440545"/>
            <a:ext cx="914479" cy="91447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50FFBE5-FDD5-4553-BA28-CE4D919733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8235" y="4358265"/>
            <a:ext cx="914479" cy="91447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A63C336-BD89-47FF-9015-63BCB286A7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6439" y="4423180"/>
            <a:ext cx="664522" cy="76206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6DC88AA-9383-4B5E-B3DA-EC50B07AA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7272" y="4337376"/>
            <a:ext cx="914479" cy="91447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5EFBA62-CC70-4E95-A288-9EE4BF4ABE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2981" y="4391591"/>
            <a:ext cx="914479" cy="91447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49B184B-9021-4482-98EC-740525D2E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365" y="5306070"/>
            <a:ext cx="914479" cy="9144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0B538E2-E40E-43A5-B5D9-3F985EB7F3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761" y="5337659"/>
            <a:ext cx="914479" cy="91447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DCF2C27-7459-492C-AAA1-D446398623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3346" y="5337659"/>
            <a:ext cx="914479" cy="91447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22C986-7536-486C-9511-44CE9A226D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4800" y="5292155"/>
            <a:ext cx="914479" cy="91447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7D254EB-657F-4B02-804A-0F54E6E12E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50961" y="2605102"/>
            <a:ext cx="914479" cy="91447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768EA6F-8E24-4C76-AF80-BC1FD95797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93317" y="5413865"/>
            <a:ext cx="664522" cy="76206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D417B54-7C42-464C-8E7B-7AAD3725612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69638" y="540385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3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42" y="97043"/>
            <a:ext cx="6923112" cy="1143000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Параметры бюджета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Лопухинского сельского поселения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gray">
          <a:xfrm>
            <a:off x="358812" y="1484784"/>
            <a:ext cx="8451062" cy="463524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gray">
          <a:xfrm>
            <a:off x="353652" y="1484783"/>
            <a:ext cx="1260394" cy="468152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638" y="1565152"/>
            <a:ext cx="159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5"/>
          <p:cNvSpPr>
            <a:spLocks noChangeArrowheads="1"/>
          </p:cNvSpPr>
          <p:nvPr/>
        </p:nvSpPr>
        <p:spPr bwMode="gray">
          <a:xfrm>
            <a:off x="323528" y="2060848"/>
            <a:ext cx="8389653" cy="59752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в т. ч.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gray">
          <a:xfrm>
            <a:off x="1619672" y="2708920"/>
            <a:ext cx="5582346" cy="51232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 anchor="ctr"/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gray">
          <a:xfrm>
            <a:off x="1614046" y="3221249"/>
            <a:ext cx="5569597" cy="42582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 anchor="ctr"/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5"/>
          <p:cNvSpPr>
            <a:spLocks noChangeArrowheads="1"/>
          </p:cNvSpPr>
          <p:nvPr/>
        </p:nvSpPr>
        <p:spPr bwMode="gray">
          <a:xfrm>
            <a:off x="352657" y="3711434"/>
            <a:ext cx="8315242" cy="57377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в т. ч.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gray">
          <a:xfrm>
            <a:off x="1614046" y="4343541"/>
            <a:ext cx="5576191" cy="4258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 anchor="ctr"/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УСЛОВНО-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УТВЕРЖДЕННЫЕ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45"/>
          <p:cNvSpPr>
            <a:spLocks noChangeArrowheads="1"/>
          </p:cNvSpPr>
          <p:nvPr/>
        </p:nvSpPr>
        <p:spPr bwMode="gray">
          <a:xfrm>
            <a:off x="349776" y="4836285"/>
            <a:ext cx="8318084" cy="71402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(-)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14880" y="1453218"/>
            <a:ext cx="913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gray">
          <a:xfrm>
            <a:off x="3131840" y="2132856"/>
            <a:ext cx="5688632" cy="142448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41079" y="1438504"/>
            <a:ext cx="910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63944" y="1448060"/>
            <a:ext cx="910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15979" y="1448060"/>
            <a:ext cx="910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22" name="AutoShape 45"/>
          <p:cNvSpPr>
            <a:spLocks noChangeArrowheads="1"/>
          </p:cNvSpPr>
          <p:nvPr/>
        </p:nvSpPr>
        <p:spPr bwMode="gray">
          <a:xfrm>
            <a:off x="3059832" y="3789040"/>
            <a:ext cx="5742575" cy="95532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39673" y="2295808"/>
            <a:ext cx="1188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82 414,0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62 737,8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19 676,2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11703" y="2295808"/>
            <a:ext cx="10844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68 026,6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61 324,1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6 702,5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253423" y="2286500"/>
            <a:ext cx="10844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59 578,7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56 076,2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3 502,5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95142" y="2281087"/>
            <a:ext cx="11481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61 978,8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56 623,6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5 355,2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275857" y="3828352"/>
            <a:ext cx="1352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87 611,4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44683" y="3828352"/>
            <a:ext cx="11514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68 026,6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253423" y="3819044"/>
            <a:ext cx="10844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59 578,7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1 489,5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529954" y="3813631"/>
            <a:ext cx="11832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61 978,8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3 098,9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AutoShape 45"/>
          <p:cNvSpPr>
            <a:spLocks noChangeArrowheads="1"/>
          </p:cNvSpPr>
          <p:nvPr/>
        </p:nvSpPr>
        <p:spPr bwMode="gray">
          <a:xfrm>
            <a:off x="1619672" y="5517232"/>
            <a:ext cx="1517794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 anchor="ctr"/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ДЕФИЦИТА </a:t>
            </a:r>
          </a:p>
          <a:p>
            <a:r>
              <a:rPr lang="ru-RU" sz="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НАЛОГОВЫМ И </a:t>
            </a:r>
          </a:p>
          <a:p>
            <a:r>
              <a:rPr lang="ru-RU" sz="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НЕНАЛОГОВЫМ </a:t>
            </a:r>
          </a:p>
          <a:p>
            <a:r>
              <a:rPr lang="ru-RU" sz="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ДОХОДАМ</a:t>
            </a:r>
          </a:p>
          <a:p>
            <a:endParaRPr lang="en-US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gray">
          <a:xfrm>
            <a:off x="3162614" y="4939411"/>
            <a:ext cx="5768821" cy="127906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637743" y="5025318"/>
            <a:ext cx="12069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- 5 197,4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-8,3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042017" y="5025318"/>
            <a:ext cx="9541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383735" y="5016010"/>
            <a:ext cx="9541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641746" y="5010597"/>
            <a:ext cx="9541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6690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783216" y="524212"/>
            <a:ext cx="6923112" cy="1143000"/>
          </a:xfrm>
        </p:spPr>
        <p:txBody>
          <a:bodyPr>
            <a:normAutofit/>
          </a:bodyPr>
          <a:lstStyle/>
          <a:p>
            <a:pPr lvl="0" algn="ctr">
              <a:lnSpc>
                <a:spcPct val="90000"/>
              </a:lnSpc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доходов бюджета</a:t>
            </a:r>
          </a:p>
        </p:txBody>
      </p:sp>
      <p:sp>
        <p:nvSpPr>
          <p:cNvPr id="21" name="Text Box 176"/>
          <p:cNvSpPr txBox="1">
            <a:spLocks noChangeArrowheads="1"/>
          </p:cNvSpPr>
          <p:nvPr/>
        </p:nvSpPr>
        <p:spPr bwMode="auto">
          <a:xfrm>
            <a:off x="179512" y="2160712"/>
            <a:ext cx="18106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2025г                       Доходы составляют              68 026,6 тыс. рублей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2726552-5BDE-4298-AB53-98D06CF36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730184"/>
              </p:ext>
            </p:extLst>
          </p:nvPr>
        </p:nvGraphicFramePr>
        <p:xfrm>
          <a:off x="1477874" y="2049650"/>
          <a:ext cx="3633678" cy="239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176">
            <a:extLst>
              <a:ext uri="{FF2B5EF4-FFF2-40B4-BE49-F238E27FC236}">
                <a16:creationId xmlns:a16="http://schemas.microsoft.com/office/drawing/2014/main" id="{01D5E41B-E7D2-1E97-C33E-2D921D6E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486" y="1606664"/>
            <a:ext cx="20060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EBDDC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В 2026г</a:t>
            </a:r>
          </a:p>
          <a:p>
            <a:pPr algn="ctr"/>
            <a:r>
              <a:rPr lang="ru-RU" sz="1600" b="1" dirty="0">
                <a:solidFill>
                  <a:srgbClr val="EBDDC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Доходы составляют                            59 578,7 тыс. рублей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6">
            <a:extLst>
              <a:ext uri="{FF2B5EF4-FFF2-40B4-BE49-F238E27FC236}">
                <a16:creationId xmlns:a16="http://schemas.microsoft.com/office/drawing/2014/main" id="{14F0221F-A3C1-0FBC-ACF4-29996E1A2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9" y="4434989"/>
            <a:ext cx="15633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2027г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BDDC3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составляют              61 978,8 тыс. рублей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2726552-5BDE-4298-AB53-98D06CF36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143528"/>
              </p:ext>
            </p:extLst>
          </p:nvPr>
        </p:nvGraphicFramePr>
        <p:xfrm>
          <a:off x="5259710" y="2423011"/>
          <a:ext cx="3884290" cy="235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BCB55F2-68F9-488E-BBAE-F3955020C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609903"/>
              </p:ext>
            </p:extLst>
          </p:nvPr>
        </p:nvGraphicFramePr>
        <p:xfrm>
          <a:off x="2903320" y="4434989"/>
          <a:ext cx="3633678" cy="187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9943A-F986-7BA5-F5B7-6E7119ABCA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06" y="294393"/>
            <a:ext cx="2890653" cy="17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06616"/>
            <a:ext cx="781236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доходов, межбюджетных трансфертов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ED41E2-0B7E-A0B4-929D-268E7E0EE62B}"/>
              </a:ext>
            </a:extLst>
          </p:cNvPr>
          <p:cNvSpPr/>
          <p:nvPr/>
        </p:nvSpPr>
        <p:spPr>
          <a:xfrm>
            <a:off x="7740352" y="1123803"/>
            <a:ext cx="998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13CB3F9-919E-C5AF-4E51-186E2E215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1457"/>
              </p:ext>
            </p:extLst>
          </p:nvPr>
        </p:nvGraphicFramePr>
        <p:xfrm>
          <a:off x="467544" y="1429566"/>
          <a:ext cx="8172399" cy="5299107"/>
        </p:xfrm>
        <a:graphic>
          <a:graphicData uri="http://schemas.openxmlformats.org/drawingml/2006/table">
            <a:tbl>
              <a:tblPr/>
              <a:tblGrid>
                <a:gridCol w="3450359">
                  <a:extLst>
                    <a:ext uri="{9D8B030D-6E8A-4147-A177-3AD203B41FA5}">
                      <a16:colId xmlns:a16="http://schemas.microsoft.com/office/drawing/2014/main" val="742012525"/>
                    </a:ext>
                  </a:extLst>
                </a:gridCol>
                <a:gridCol w="941872">
                  <a:extLst>
                    <a:ext uri="{9D8B030D-6E8A-4147-A177-3AD203B41FA5}">
                      <a16:colId xmlns:a16="http://schemas.microsoft.com/office/drawing/2014/main" val="1766130334"/>
                    </a:ext>
                  </a:extLst>
                </a:gridCol>
                <a:gridCol w="913329">
                  <a:extLst>
                    <a:ext uri="{9D8B030D-6E8A-4147-A177-3AD203B41FA5}">
                      <a16:colId xmlns:a16="http://schemas.microsoft.com/office/drawing/2014/main" val="1676257809"/>
                    </a:ext>
                  </a:extLst>
                </a:gridCol>
                <a:gridCol w="1014811">
                  <a:extLst>
                    <a:ext uri="{9D8B030D-6E8A-4147-A177-3AD203B41FA5}">
                      <a16:colId xmlns:a16="http://schemas.microsoft.com/office/drawing/2014/main" val="1263038187"/>
                    </a:ext>
                  </a:extLst>
                </a:gridCol>
                <a:gridCol w="926014">
                  <a:extLst>
                    <a:ext uri="{9D8B030D-6E8A-4147-A177-3AD203B41FA5}">
                      <a16:colId xmlns:a16="http://schemas.microsoft.com/office/drawing/2014/main" val="1499044678"/>
                    </a:ext>
                  </a:extLst>
                </a:gridCol>
                <a:gridCol w="926014">
                  <a:extLst>
                    <a:ext uri="{9D8B030D-6E8A-4147-A177-3AD203B41FA5}">
                      <a16:colId xmlns:a16="http://schemas.microsoft.com/office/drawing/2014/main" val="4137295060"/>
                    </a:ext>
                  </a:extLst>
                </a:gridCol>
              </a:tblGrid>
              <a:tr h="2315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Источники доходов</a:t>
                      </a:r>
                    </a:p>
                  </a:txBody>
                  <a:tcPr marL="7533" marR="7533" marT="7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104840"/>
                  </a:ext>
                </a:extLst>
              </a:tr>
              <a:tr h="231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2023г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2024г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2025г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2026г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2027г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84348"/>
                  </a:ext>
                </a:extLst>
              </a:tr>
              <a:tr h="231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35798"/>
                  </a:ext>
                </a:extLst>
              </a:tr>
              <a:tr h="23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в т.ч.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50 863,3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62 737,8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61 324,1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56 076,2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56 623,6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56598"/>
                  </a:ext>
                </a:extLst>
              </a:tr>
              <a:tr h="23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3 397,7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4 287,9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3 667,0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3 767,0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3 880,0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27741"/>
                  </a:ext>
                </a:extLst>
              </a:tr>
              <a:tr h="491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2 784,5</a:t>
                      </a:r>
                    </a:p>
                  </a:txBody>
                  <a:tcPr marL="7533" marR="7533" marT="7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2 772,0</a:t>
                      </a:r>
                    </a:p>
                  </a:txBody>
                  <a:tcPr marL="7533" marR="7533" marT="7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2 747,3</a:t>
                      </a:r>
                    </a:p>
                  </a:txBody>
                  <a:tcPr marL="7533" marR="7533" marT="7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2 800,0</a:t>
                      </a:r>
                    </a:p>
                  </a:txBody>
                  <a:tcPr marL="7533" marR="7533" marT="7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2 800,0</a:t>
                      </a:r>
                    </a:p>
                  </a:txBody>
                  <a:tcPr marL="7533" marR="7533" marT="7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666563"/>
                  </a:ext>
                </a:extLst>
              </a:tr>
              <a:tr h="23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286,7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5 524,0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5 393,0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5 393,0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5 393,0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93927"/>
                  </a:ext>
                </a:extLst>
              </a:tr>
              <a:tr h="23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2 029,8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2 837,0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2 234,0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2 657,0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315499"/>
                  </a:ext>
                </a:extLst>
              </a:tr>
              <a:tr h="23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38 305,6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35 973,0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37 891,0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38 095,0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38 299,0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235857"/>
                  </a:ext>
                </a:extLst>
              </a:tr>
              <a:tr h="23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ГОСУДАРСТВЕННАЯ ПОШЛИНА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44184"/>
                  </a:ext>
                </a:extLst>
              </a:tr>
              <a:tr h="1153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61,3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8554"/>
                  </a:ext>
                </a:extLst>
              </a:tr>
              <a:tr h="10533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 и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прав,находящихся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государственной и муниципальной собственности (за исключением имущества автономных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учреждений,а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также имущества государственных и бюджетных и муниципальных унитарных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предприятий.в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том числе казенных).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1 399,0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2 188,2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1 486,5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1 474,2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1 475,6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40001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1 306,9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1 850,0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1 634,3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1 837,0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1 837,0</a:t>
                      </a:r>
                    </a:p>
                  </a:txBody>
                  <a:tcPr marL="7533" marR="7533" marT="7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77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22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B07451B-1B07-CE58-0A1D-6DB599CBB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12251"/>
              </p:ext>
            </p:extLst>
          </p:nvPr>
        </p:nvGraphicFramePr>
        <p:xfrm>
          <a:off x="539552" y="404664"/>
          <a:ext cx="8064897" cy="6277592"/>
        </p:xfrm>
        <a:graphic>
          <a:graphicData uri="http://schemas.openxmlformats.org/drawingml/2006/table">
            <a:tbl>
              <a:tblPr/>
              <a:tblGrid>
                <a:gridCol w="3404971">
                  <a:extLst>
                    <a:ext uri="{9D8B030D-6E8A-4147-A177-3AD203B41FA5}">
                      <a16:colId xmlns:a16="http://schemas.microsoft.com/office/drawing/2014/main" val="475891650"/>
                    </a:ext>
                  </a:extLst>
                </a:gridCol>
                <a:gridCol w="929482">
                  <a:extLst>
                    <a:ext uri="{9D8B030D-6E8A-4147-A177-3AD203B41FA5}">
                      <a16:colId xmlns:a16="http://schemas.microsoft.com/office/drawing/2014/main" val="629820795"/>
                    </a:ext>
                  </a:extLst>
                </a:gridCol>
                <a:gridCol w="901315">
                  <a:extLst>
                    <a:ext uri="{9D8B030D-6E8A-4147-A177-3AD203B41FA5}">
                      <a16:colId xmlns:a16="http://schemas.microsoft.com/office/drawing/2014/main" val="2572039547"/>
                    </a:ext>
                  </a:extLst>
                </a:gridCol>
                <a:gridCol w="1001463">
                  <a:extLst>
                    <a:ext uri="{9D8B030D-6E8A-4147-A177-3AD203B41FA5}">
                      <a16:colId xmlns:a16="http://schemas.microsoft.com/office/drawing/2014/main" val="1846596818"/>
                    </a:ext>
                  </a:extLst>
                </a:gridCol>
                <a:gridCol w="913833">
                  <a:extLst>
                    <a:ext uri="{9D8B030D-6E8A-4147-A177-3AD203B41FA5}">
                      <a16:colId xmlns:a16="http://schemas.microsoft.com/office/drawing/2014/main" val="737688289"/>
                    </a:ext>
                  </a:extLst>
                </a:gridCol>
                <a:gridCol w="913833">
                  <a:extLst>
                    <a:ext uri="{9D8B030D-6E8A-4147-A177-3AD203B41FA5}">
                      <a16:colId xmlns:a16="http://schemas.microsoft.com/office/drawing/2014/main" val="3274366880"/>
                    </a:ext>
                  </a:extLst>
                </a:gridCol>
              </a:tblGrid>
              <a:tr h="2393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Источники доходов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254401"/>
                  </a:ext>
                </a:extLst>
              </a:tr>
              <a:tr h="239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2023г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2024г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2025г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2026г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2027г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1544"/>
                  </a:ext>
                </a:extLst>
              </a:tr>
              <a:tr h="239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773697"/>
                  </a:ext>
                </a:extLst>
              </a:tr>
              <a:tr h="3987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43,3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49297"/>
                  </a:ext>
                </a:extLst>
              </a:tr>
              <a:tr h="3467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166,8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237,0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212,0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222,0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017212"/>
                  </a:ext>
                </a:extLst>
              </a:tr>
              <a:tr h="329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978,5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5 400,6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32755"/>
                  </a:ext>
                </a:extLst>
              </a:tr>
              <a:tr h="239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АДМИНИСТРАТИВНЫЕ ПЛАТЕЖИ И СБОРЫ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371205"/>
                  </a:ext>
                </a:extLst>
              </a:tr>
              <a:tr h="3467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1 352,1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46064"/>
                  </a:ext>
                </a:extLst>
              </a:tr>
              <a:tr h="840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государственным (муниципальным) контрактом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57,4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0469"/>
                  </a:ext>
                </a:extLst>
              </a:tr>
              <a:tr h="5114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поступления от денежных взысканий (штрафов) и иных сумм в возмещение ущерба, зачисляемые в бюджеты сельских поселений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1 294,7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1435"/>
                  </a:ext>
                </a:extLst>
              </a:tr>
              <a:tr h="239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ПОСТУПЛЕНИЯ, В Т.Ч.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20 132,6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19 676,2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6 702,5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3 502,5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5 355,2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3890"/>
                  </a:ext>
                </a:extLst>
              </a:tr>
              <a:tr h="216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19 930,9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19 056,3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6 292,1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3 055,5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4 892,9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641055"/>
                  </a:ext>
                </a:extLst>
              </a:tr>
              <a:tr h="216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318,1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349,9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410,4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447,0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462,3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71560"/>
                  </a:ext>
                </a:extLst>
              </a:tr>
              <a:tr h="216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73,8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512684"/>
                  </a:ext>
                </a:extLst>
              </a:tr>
              <a:tr h="216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безвозмездные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874822"/>
                  </a:ext>
                </a:extLst>
              </a:tr>
              <a:tr h="676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бюджетов сельских поселений от возврата остатков субсидий, субвенций и иных межбюджетных трансфертов, имеющих целевое назначение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697121"/>
                  </a:ext>
                </a:extLst>
              </a:tr>
              <a:tr h="5114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Возврат прочих остатков субсидий, субвенций и иных межбюджетных трансфертов, имеющих целевое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назначени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-300,2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284100"/>
                  </a:ext>
                </a:extLst>
              </a:tr>
              <a:tr h="239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70 995,9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82 414,0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68 026,6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59 578,7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61 978,8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56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46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политика 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Сосновоборского городского округа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2025-2027 годы</a:t>
            </a:r>
            <a:endParaRPr lang="ru-RU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88424" y="0"/>
            <a:ext cx="755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№36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" name="Рисунок 3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в 2025 году</a:t>
            </a:r>
            <a:endParaRPr lang="ru-RU" sz="3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617606"/>
              </p:ext>
            </p:extLst>
          </p:nvPr>
        </p:nvGraphicFramePr>
        <p:xfrm>
          <a:off x="323528" y="1268760"/>
          <a:ext cx="7776864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658D50-C5C9-9EF4-31CE-EAFC36C16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94541"/>
              </p:ext>
            </p:extLst>
          </p:nvPr>
        </p:nvGraphicFramePr>
        <p:xfrm>
          <a:off x="1259633" y="1692276"/>
          <a:ext cx="6408711" cy="41849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91879">
                  <a:extLst>
                    <a:ext uri="{9D8B030D-6E8A-4147-A177-3AD203B41FA5}">
                      <a16:colId xmlns:a16="http://schemas.microsoft.com/office/drawing/2014/main" val="1209073146"/>
                    </a:ext>
                  </a:extLst>
                </a:gridCol>
                <a:gridCol w="1616832">
                  <a:extLst>
                    <a:ext uri="{9D8B030D-6E8A-4147-A177-3AD203B41FA5}">
                      <a16:colId xmlns:a16="http://schemas.microsoft.com/office/drawing/2014/main" val="1020888940"/>
                    </a:ext>
                  </a:extLst>
                </a:gridCol>
              </a:tblGrid>
              <a:tr h="6961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45706"/>
                  </a:ext>
                </a:extLst>
              </a:tr>
              <a:tr h="347028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21 811,5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40826"/>
                  </a:ext>
                </a:extLst>
              </a:tr>
              <a:tr h="347028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406,9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47085"/>
                  </a:ext>
                </a:extLst>
              </a:tr>
              <a:tr h="694057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безопасность                                                                  и правоохранительная деятельность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672900"/>
                  </a:ext>
                </a:extLst>
              </a:tr>
              <a:tr h="347028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9 394,6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883078"/>
                  </a:ext>
                </a:extLst>
              </a:tr>
              <a:tr h="356323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14 863,6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923158"/>
                  </a:ext>
                </a:extLst>
              </a:tr>
              <a:tr h="694057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Культура, кинематография, средства массовой информации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20 000,0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632940"/>
                  </a:ext>
                </a:extLst>
              </a:tr>
              <a:tr h="347028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499296"/>
                  </a:ext>
                </a:extLst>
              </a:tr>
              <a:tr h="356323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68 026,6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34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229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60ad84a3dcffd4915147129c10cbd1d45492b"/>
</p:tagLst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548BB7"/>
      </a:accent1>
      <a:accent2>
        <a:srgbClr val="DD8047"/>
      </a:accent2>
      <a:accent3>
        <a:srgbClr val="A5AB81"/>
      </a:accent3>
      <a:accent4>
        <a:srgbClr val="D8B25C"/>
      </a:accent4>
      <a:accent5>
        <a:srgbClr val="00B050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00B050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4227</TotalTime>
  <Words>1920</Words>
  <Application>Microsoft Office PowerPoint</Application>
  <PresentationFormat>Экран (4:3)</PresentationFormat>
  <Paragraphs>505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Wingdings</vt:lpstr>
      <vt:lpstr>Тема Office</vt:lpstr>
      <vt:lpstr>БЮДЖЕТ для ГРАЖДАН   ПРОЕКТ  бюджета Лопухинского сельского поселения  на 2025 год и на плановый период 2026 и 2027 годов </vt:lpstr>
      <vt:lpstr>Презентация PowerPoint</vt:lpstr>
      <vt:lpstr>В состав   поселения входят  13 деревень</vt:lpstr>
      <vt:lpstr>  На 1 января 2024 года  численность населения Лопухинского сельского поселения составила  3114 человек</vt:lpstr>
      <vt:lpstr>Параметры бюджета Лопухинского сельского поселения  </vt:lpstr>
      <vt:lpstr>Прогноз доходов бюджета</vt:lpstr>
      <vt:lpstr>Презентация PowerPoint</vt:lpstr>
      <vt:lpstr>Презентация PowerPoint</vt:lpstr>
      <vt:lpstr>Бюджетная политика  Сосновоборского городского округа  на 2025-2027 годы</vt:lpstr>
      <vt:lpstr>  Структура расходов                                   на плановый период 2026 – 2027 годов  </vt:lpstr>
      <vt:lpstr>Презентация PowerPoint</vt:lpstr>
      <vt:lpstr>Расходы бюджета на 2025 год</vt:lpstr>
      <vt:lpstr>Муниципальные программы на 2025 год</vt:lpstr>
      <vt:lpstr>  </vt:lpstr>
      <vt:lpstr>Презентация PowerPoint</vt:lpstr>
      <vt:lpstr>Формирование комфортной  городской среды</vt:lpstr>
      <vt:lpstr>МП «Развитие культуры в МО Лопухинское сельское поселение»</vt:lpstr>
      <vt:lpstr>МП "Социальная поддержка граждан в МО Лопухинское сельское поселение"</vt:lpstr>
      <vt:lpstr>МП «Развитие части территорий МО Лопухинское сельское поселение МО Ломоносовский муниципальный район Ленинградской области»</vt:lpstr>
      <vt:lpstr>МП «Развитие общественной инфраструктуры муниципального значения в МО Лопухинское сельское поселение на 2025го»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Абстрактные баннеры - шаблон презентации с сайта http://presentation-creation.ru</dc:title>
  <dc:creator>obstinate</dc:creator>
  <dc:description>Шаблон презентации с сайта http://presentation-creation.ru/</dc:description>
  <cp:lastModifiedBy>Лопухинка Администрация</cp:lastModifiedBy>
  <cp:revision>492</cp:revision>
  <cp:lastPrinted>2024-12-17T12:06:36Z</cp:lastPrinted>
  <dcterms:created xsi:type="dcterms:W3CDTF">2017-06-19T18:19:33Z</dcterms:created>
  <dcterms:modified xsi:type="dcterms:W3CDTF">2025-03-17T09:19:12Z</dcterms:modified>
</cp:coreProperties>
</file>