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6" r:id="rId3"/>
    <p:sldId id="427" r:id="rId4"/>
    <p:sldId id="393" r:id="rId5"/>
    <p:sldId id="352" r:id="rId6"/>
    <p:sldId id="342" r:id="rId7"/>
    <p:sldId id="367" r:id="rId8"/>
    <p:sldId id="368" r:id="rId9"/>
    <p:sldId id="366" r:id="rId10"/>
    <p:sldId id="369" r:id="rId11"/>
    <p:sldId id="370" r:id="rId12"/>
    <p:sldId id="300" r:id="rId13"/>
    <p:sldId id="268" r:id="rId14"/>
    <p:sldId id="299" r:id="rId15"/>
    <p:sldId id="357" r:id="rId16"/>
    <p:sldId id="296" r:id="rId17"/>
    <p:sldId id="305" r:id="rId18"/>
    <p:sldId id="332" r:id="rId19"/>
    <p:sldId id="371" r:id="rId20"/>
    <p:sldId id="372" r:id="rId21"/>
    <p:sldId id="318" r:id="rId22"/>
  </p:sldIdLst>
  <p:sldSz cx="9144000" cy="6858000" type="screen4x3"/>
  <p:notesSz cx="6735763" cy="9866313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9ED561"/>
    <a:srgbClr val="87CB3D"/>
    <a:srgbClr val="9FFFCA"/>
    <a:srgbClr val="03EDD7"/>
    <a:srgbClr val="5DBDC7"/>
    <a:srgbClr val="CCFFFF"/>
    <a:srgbClr val="37959F"/>
    <a:srgbClr val="C5E1E9"/>
    <a:srgbClr val="C8E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918" autoAdjust="0"/>
  </p:normalViewPr>
  <p:slideViewPr>
    <p:cSldViewPr>
      <p:cViewPr varScale="1">
        <p:scale>
          <a:sx n="105" d="100"/>
          <a:sy n="105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A7-421C-9988-27A71F18EE59}"/>
              </c:ext>
            </c:extLst>
          </c:dPt>
          <c:dPt>
            <c:idx val="1"/>
            <c:bubble3D val="0"/>
            <c:explosion val="28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A7-421C-9988-27A71F18EE59}"/>
              </c:ext>
            </c:extLst>
          </c:dPt>
          <c:dLbls>
            <c:dLbl>
              <c:idx val="0"/>
              <c:layout>
                <c:manualLayout>
                  <c:x val="0.21805818022747164"/>
                  <c:y val="-0.296296296296296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2834645669292"/>
                      <c:h val="0.46561424613589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A7-421C-9988-27A71F18EE59}"/>
                </c:ext>
              </c:extLst>
            </c:dLbl>
            <c:dLbl>
              <c:idx val="1"/>
              <c:layout>
                <c:manualLayout>
                  <c:x val="-0.19583333333333333"/>
                  <c:y val="5.55557378244385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77602799650045"/>
                      <c:h val="0.33658865558471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A7-421C-9988-27A71F18EE5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('2028г '!$B$3,'2028г '!$B$5)</c:f>
              <c:strCache>
                <c:ptCount val="2"/>
                <c:pt idx="0">
                  <c:v>налоговые и неналоговые доходы                                  54 976,5 тыс. рублей</c:v>
                </c:pt>
                <c:pt idx="1">
                  <c:v>безвозмездные доходы 7 523,5 тыс. рублей</c:v>
                </c:pt>
              </c:strCache>
            </c:strRef>
          </c:cat>
          <c:val>
            <c:numRef>
              <c:f>('2028г '!$E$3,'2028г '!$E$5)</c:f>
              <c:numCache>
                <c:formatCode>#,##0.00</c:formatCode>
                <c:ptCount val="2"/>
                <c:pt idx="0">
                  <c:v>54976.5</c:v>
                </c:pt>
                <c:pt idx="1">
                  <c:v>7523.5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A7-421C-9988-27A71F18E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5A-489F-B801-90E44A766AD6}"/>
              </c:ext>
            </c:extLst>
          </c:dPt>
          <c:dPt>
            <c:idx val="1"/>
            <c:bubble3D val="0"/>
            <c:explosion val="18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5A-489F-B801-90E44A766AD6}"/>
              </c:ext>
            </c:extLst>
          </c:dPt>
          <c:dLbls>
            <c:dLbl>
              <c:idx val="0"/>
              <c:layout>
                <c:manualLayout>
                  <c:x val="0.23055555555555557"/>
                  <c:y val="-0.319444444444444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5A-489F-B801-90E44A766AD6}"/>
                </c:ext>
              </c:extLst>
            </c:dLbl>
            <c:dLbl>
              <c:idx val="1"/>
              <c:layout>
                <c:manualLayout>
                  <c:x val="-0.26189873140857395"/>
                  <c:y val="2.8935185185185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5A-489F-B801-90E44A766A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('2027г'!$B$3,'2027г'!$B$5)</c:f>
              <c:strCache>
                <c:ptCount val="2"/>
                <c:pt idx="0">
                  <c:v>налоговые и неналоговые доходы             54 490,8 тыс. рублей</c:v>
                </c:pt>
                <c:pt idx="1">
                  <c:v>безвозмездные доходы                         7 859,2 тыс. рублей</c:v>
                </c:pt>
              </c:strCache>
            </c:strRef>
          </c:cat>
          <c:val>
            <c:numRef>
              <c:f>('2027г'!$D$3,'2027г'!$D$5)</c:f>
              <c:numCache>
                <c:formatCode>#,##0.00</c:formatCode>
                <c:ptCount val="2"/>
                <c:pt idx="0">
                  <c:v>54490.8</c:v>
                </c:pt>
                <c:pt idx="1">
                  <c:v>7859.2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5A-489F-B801-90E44A76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1F-4FEF-8D26-98A6CA46D523}"/>
              </c:ext>
            </c:extLst>
          </c:dPt>
          <c:dPt>
            <c:idx val="1"/>
            <c:bubble3D val="0"/>
            <c:explosion val="18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1F-4FEF-8D26-98A6CA46D523}"/>
              </c:ext>
            </c:extLst>
          </c:dPt>
          <c:dLbls>
            <c:dLbl>
              <c:idx val="0"/>
              <c:layout>
                <c:manualLayout>
                  <c:x val="0.12375524117576592"/>
                  <c:y val="-0.331088658585018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3435597521264"/>
                      <c:h val="0.391850426461410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31F-4FEF-8D26-98A6CA46D523}"/>
                </c:ext>
              </c:extLst>
            </c:dLbl>
            <c:dLbl>
              <c:idx val="1"/>
              <c:layout>
                <c:manualLayout>
                  <c:x val="-0.1001728907330567"/>
                  <c:y val="9.45848121321389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837705971401"/>
                      <c:h val="0.34714053369139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1F-4FEF-8D26-98A6CA46D52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('2026г'!$B$3,'2026г'!$B$5)</c:f>
              <c:strCache>
                <c:ptCount val="2"/>
                <c:pt idx="0">
                  <c:v>налоговые и неналоговые доходы 57 775,1 тыс. рублей</c:v>
                </c:pt>
                <c:pt idx="1">
                  <c:v>безвозмездные доходы 9 324,9 тыс. рублей</c:v>
                </c:pt>
              </c:strCache>
            </c:strRef>
          </c:cat>
          <c:val>
            <c:numRef>
              <c:f>('2026г'!$C$3,'2026г'!$C$5)</c:f>
              <c:numCache>
                <c:formatCode>#,##0.00</c:formatCode>
                <c:ptCount val="2"/>
                <c:pt idx="0">
                  <c:v>57775.1</c:v>
                </c:pt>
                <c:pt idx="1">
                  <c:v>9324.9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1F-4FEF-8D26-98A6CA46D523}"/>
            </c:ext>
          </c:extLst>
        </c:ser>
        <c:ser>
          <c:idx val="1"/>
          <c:order val="1"/>
          <c:tx>
            <c:strRef>
              <c:f>'2027г'!$C$2</c:f>
              <c:strCache>
                <c:ptCount val="1"/>
                <c:pt idx="0">
                  <c:v>2026г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31F-4FEF-8D26-98A6CA46D5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31F-4FEF-8D26-98A6CA46D5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31F-4FEF-8D26-98A6CA46D5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31F-4FEF-8D26-98A6CA46D5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31F-4FEF-8D26-98A6CA46D523}"/>
              </c:ext>
            </c:extLst>
          </c:dPt>
          <c:cat>
            <c:strRef>
              <c:f>('2026г'!$B$3,'2026г'!$B$5)</c:f>
              <c:strCache>
                <c:ptCount val="2"/>
                <c:pt idx="0">
                  <c:v>налоговые и неналоговые доходы 57 775,1 тыс. рублей</c:v>
                </c:pt>
                <c:pt idx="1">
                  <c:v>безвозмездные доходы 9 324,9 тыс. рублей</c:v>
                </c:pt>
              </c:strCache>
            </c:strRef>
          </c:cat>
          <c:val>
            <c:numRef>
              <c:f>'2027г'!$C$3:$C$7</c:f>
              <c:numCache>
                <c:formatCode>General</c:formatCode>
                <c:ptCount val="5"/>
                <c:pt idx="0" formatCode="#,##0.00">
                  <c:v>57775.1</c:v>
                </c:pt>
                <c:pt idx="2" formatCode="#,##0.00">
                  <c:v>9324.9</c:v>
                </c:pt>
                <c:pt idx="4" formatCode="#,##0.00">
                  <c:v>67100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31F-4FEF-8D26-98A6CA46D523}"/>
            </c:ext>
          </c:extLst>
        </c:ser>
        <c:ser>
          <c:idx val="2"/>
          <c:order val="2"/>
          <c:tx>
            <c:strRef>
              <c:f>'2027г'!$D$2</c:f>
              <c:strCache>
                <c:ptCount val="1"/>
                <c:pt idx="0">
                  <c:v>2027г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1F-4FEF-8D26-98A6CA46D5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1F-4FEF-8D26-98A6CA46D5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31F-4FEF-8D26-98A6CA46D5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31F-4FEF-8D26-98A6CA46D5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31F-4FEF-8D26-98A6CA46D523}"/>
              </c:ext>
            </c:extLst>
          </c:dPt>
          <c:cat>
            <c:strRef>
              <c:f>('2026г'!$B$3,'2026г'!$B$5)</c:f>
              <c:strCache>
                <c:ptCount val="2"/>
                <c:pt idx="0">
                  <c:v>налоговые и неналоговые доходы 57 775,1 тыс. рублей</c:v>
                </c:pt>
                <c:pt idx="1">
                  <c:v>безвозмездные доходы 9 324,9 тыс. рублей</c:v>
                </c:pt>
              </c:strCache>
            </c:strRef>
          </c:cat>
          <c:val>
            <c:numRef>
              <c:f>'2027г'!$D$3:$D$7</c:f>
              <c:numCache>
                <c:formatCode>General</c:formatCode>
                <c:ptCount val="5"/>
                <c:pt idx="0" formatCode="#,##0.00">
                  <c:v>54490.8</c:v>
                </c:pt>
                <c:pt idx="2" formatCode="#,##0.00">
                  <c:v>7859.2</c:v>
                </c:pt>
                <c:pt idx="4" formatCode="#,##0.00">
                  <c:v>62350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31F-4FEF-8D26-98A6CA46D523}"/>
            </c:ext>
          </c:extLst>
        </c:ser>
        <c:ser>
          <c:idx val="3"/>
          <c:order val="3"/>
          <c:tx>
            <c:strRef>
              <c:f>'2027г'!$E$2</c:f>
              <c:strCache>
                <c:ptCount val="1"/>
                <c:pt idx="0">
                  <c:v>2028г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31F-4FEF-8D26-98A6CA46D5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931F-4FEF-8D26-98A6CA46D5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931F-4FEF-8D26-98A6CA46D5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931F-4FEF-8D26-98A6CA46D5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931F-4FEF-8D26-98A6CA46D523}"/>
              </c:ext>
            </c:extLst>
          </c:dPt>
          <c:cat>
            <c:strRef>
              <c:f>('2026г'!$B$3,'2026г'!$B$5)</c:f>
              <c:strCache>
                <c:ptCount val="2"/>
                <c:pt idx="0">
                  <c:v>налоговые и неналоговые доходы 57 775,1 тыс. рублей</c:v>
                </c:pt>
                <c:pt idx="1">
                  <c:v>безвозмездные доходы 9 324,9 тыс. рублей</c:v>
                </c:pt>
              </c:strCache>
            </c:strRef>
          </c:cat>
          <c:val>
            <c:numRef>
              <c:f>'2027г'!$E$3:$E$7</c:f>
              <c:numCache>
                <c:formatCode>General</c:formatCode>
                <c:ptCount val="5"/>
                <c:pt idx="0" formatCode="#,##0.00">
                  <c:v>54976.5</c:v>
                </c:pt>
                <c:pt idx="2" formatCode="#,##0.00">
                  <c:v>7523.5</c:v>
                </c:pt>
                <c:pt idx="4" formatCode="#,##0.00">
                  <c:v>62500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931F-4FEF-8D26-98A6CA46D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5199C3E9-C600-4C53-99A4-A6641C8B0071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949B36D-55D2-4E11-8ACB-679813C25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2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36D-55D2-4E11-8ACB-679813C25D6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0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6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2C66-9595-4BC5-9D91-7BAD86B1614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1393-DD06-4108-80B6-128CB82C0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FCEAB-60DB-31C8-5C71-D588E5F9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01" y="4530"/>
            <a:ext cx="2863750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82552"/>
            <a:ext cx="7772400" cy="2492896"/>
          </a:xfrm>
        </p:spPr>
        <p:txBody>
          <a:bodyPr>
            <a:noAutofit/>
          </a:bodyPr>
          <a:lstStyle/>
          <a:p>
            <a:pPr lvl="0" defTabSz="685800">
              <a:lnSpc>
                <a:spcPct val="90000"/>
              </a:lnSpc>
              <a:defRPr/>
            </a:pPr>
            <a:r>
              <a:rPr lang="ru-RU" sz="2300" i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sz="23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для граждан Лопухинского сельского поселения</a:t>
            </a:r>
            <a:br>
              <a:rPr lang="ru-RU" sz="20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2026 год и на плановый период 2027 и 2028 годов </a:t>
            </a:r>
            <a:endParaRPr lang="ru-RU" sz="2000" b="0" i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049955"/>
            <a:ext cx="8532440" cy="692696"/>
          </a:xfrm>
        </p:spPr>
        <p:txBody>
          <a:bodyPr>
            <a:normAutofit lnSpcReduction="10000"/>
          </a:bodyPr>
          <a:lstStyle/>
          <a:p>
            <a:pPr lvl="0" algn="r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0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8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Никитина Алла Романовна</a:t>
            </a:r>
          </a:p>
        </p:txBody>
      </p:sp>
    </p:spTree>
    <p:extLst>
      <p:ext uri="{BB962C8B-B14F-4D97-AF65-F5344CB8AC3E}">
        <p14:creationId xmlns:p14="http://schemas.microsoft.com/office/powerpoint/2010/main" val="290252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D3A68-7240-ECEA-3F9C-ACA02511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44" y="476672"/>
            <a:ext cx="6347048" cy="85010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расходов                                   на плановый период </a:t>
            </a:r>
            <a:r>
              <a:rPr lang="ru-RU" sz="33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2027 – 2028 </a:t>
            </a: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годов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548BB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37025-9458-D65C-E023-5FF4B3DC7B4D}"/>
              </a:ext>
            </a:extLst>
          </p:cNvPr>
          <p:cNvSpPr txBox="1"/>
          <p:nvPr/>
        </p:nvSpPr>
        <p:spPr>
          <a:xfrm>
            <a:off x="1475656" y="4287672"/>
            <a:ext cx="64807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рогнозируемый объем расходов на 2027 год в сумме               62 350,0 тысяч рублей, в том числе условно утверждаемые расходы в сумме  1 558,8 тысяч рублей;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объем расходов на 2028 год в сумме                              62 500,0 тысяч рублей, в том числе условно утверждаемые расходы в сумме 3 125,0 тысяч рублей.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944D9E7-8108-263F-9419-80217199C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69384"/>
              </p:ext>
            </p:extLst>
          </p:nvPr>
        </p:nvGraphicFramePr>
        <p:xfrm>
          <a:off x="1862137" y="1412776"/>
          <a:ext cx="5878215" cy="29096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1311">
                  <a:extLst>
                    <a:ext uri="{9D8B030D-6E8A-4147-A177-3AD203B41FA5}">
                      <a16:colId xmlns:a16="http://schemas.microsoft.com/office/drawing/2014/main" val="1145307601"/>
                    </a:ext>
                  </a:extLst>
                </a:gridCol>
                <a:gridCol w="1138452">
                  <a:extLst>
                    <a:ext uri="{9D8B030D-6E8A-4147-A177-3AD203B41FA5}">
                      <a16:colId xmlns:a16="http://schemas.microsoft.com/office/drawing/2014/main" val="3488062825"/>
                    </a:ext>
                  </a:extLst>
                </a:gridCol>
                <a:gridCol w="1138452">
                  <a:extLst>
                    <a:ext uri="{9D8B030D-6E8A-4147-A177-3AD203B41FA5}">
                      <a16:colId xmlns:a16="http://schemas.microsoft.com/office/drawing/2014/main" val="2035299105"/>
                    </a:ext>
                  </a:extLst>
                </a:gridCol>
              </a:tblGrid>
              <a:tr h="7187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            на 2027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            на 2028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2148010"/>
                  </a:ext>
                </a:extLst>
              </a:tr>
              <a:tr h="2395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21 299,9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23 101,8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6995500"/>
                  </a:ext>
                </a:extLst>
              </a:tr>
              <a:tr h="2395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24983549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                                                  и правоохранительная деятельность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0640230"/>
                  </a:ext>
                </a:extLst>
              </a:tr>
              <a:tr h="2395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4 763,3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5 284,4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7031698"/>
                  </a:ext>
                </a:extLst>
              </a:tr>
              <a:tr h="2395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9 228,4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6 307,0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8707796"/>
                  </a:ext>
                </a:extLst>
              </a:tr>
              <a:tr h="2395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23 756,8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23 477,8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6445600"/>
                  </a:ext>
                </a:extLst>
              </a:tr>
              <a:tr h="2395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1 260,0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1 180,0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0859090"/>
                  </a:ext>
                </a:extLst>
              </a:tr>
              <a:tr h="2395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60 791,2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59 375,0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946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01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927C29-8215-1838-3C8A-CEE4B533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7797552" cy="42484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000" b="1" cap="al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000" b="1" cap="all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2026 год дефицит составляет                                             5 250,0 тыс. рублей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плановый период 2027 и                  2028 годов дефицит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предусмотрен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BDEB8-AD52-8AFC-0A79-84DA0D241090}"/>
              </a:ext>
            </a:extLst>
          </p:cNvPr>
          <p:cNvSpPr txBox="1"/>
          <p:nvPr/>
        </p:nvSpPr>
        <p:spPr>
          <a:xfrm>
            <a:off x="1475656" y="296413"/>
            <a:ext cx="684076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Дефицит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70861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90000"/>
              </a:lnSpc>
            </a:pPr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529" y="0"/>
            <a:ext cx="9144000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00932" y="164757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2026 год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4FEA8D7A-5E10-0D66-695A-EBB82633BC0D}"/>
              </a:ext>
            </a:extLst>
          </p:cNvPr>
          <p:cNvSpPr/>
          <p:nvPr/>
        </p:nvSpPr>
        <p:spPr>
          <a:xfrm>
            <a:off x="1959977" y="2763589"/>
            <a:ext cx="5544616" cy="165375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spcBef>
                <a:spcPts val="600"/>
              </a:spcBef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РАСХОДАХ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68 442,5 тыс. руб.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ED6E34DA-9E2F-0034-5C44-9F96BD352A97}"/>
              </a:ext>
            </a:extLst>
          </p:cNvPr>
          <p:cNvSpPr/>
          <p:nvPr/>
        </p:nvSpPr>
        <p:spPr>
          <a:xfrm>
            <a:off x="1959977" y="4417342"/>
            <a:ext cx="5544616" cy="18087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УДЕЛЬНЫЙ ВЕС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Непрограммные направления                                          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органов местного самоуправления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РАСХОДАХ </a:t>
            </a:r>
          </a:p>
          <a:p>
            <a:pPr lvl="0"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3 907,5 тыс. руб.</a:t>
            </a:r>
            <a:r>
              <a: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– 5% </a:t>
            </a:r>
          </a:p>
          <a:p>
            <a:pPr lvl="0" algn="ctr">
              <a:defRPr/>
            </a:pPr>
            <a:endParaRPr lang="ru-RU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DD50E071-324D-A424-715F-C75BE9FEA181}"/>
              </a:ext>
            </a:extLst>
          </p:cNvPr>
          <p:cNvSpPr/>
          <p:nvPr/>
        </p:nvSpPr>
        <p:spPr>
          <a:xfrm>
            <a:off x="2051720" y="1204539"/>
            <a:ext cx="5544616" cy="155905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ВСЕГО: 72 350,0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рублей</a:t>
            </a:r>
          </a:p>
          <a:p>
            <a:pPr lvl="0"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itchFamily="18" charset="0"/>
              </a:rPr>
              <a:t> т.ч.</a:t>
            </a:r>
          </a:p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63 025,1 тыс. рублей местный бюджет – 87%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itchFamily="18" charset="0"/>
              </a:rPr>
              <a:t>9 324,9 тыс. рублей о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бластной бюджет – 13 %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44207" y="3428390"/>
            <a:ext cx="1864905" cy="45719"/>
          </a:xfrm>
        </p:spPr>
        <p:txBody>
          <a:bodyPr>
            <a:normAutofit fontScale="90000"/>
          </a:bodyPr>
          <a:lstStyle/>
          <a:p>
            <a:pPr lvl="0" algn="ctr" defTabSz="685800">
              <a:lnSpc>
                <a:spcPct val="90000"/>
              </a:lnSpc>
            </a:pPr>
            <a:br>
              <a:rPr lang="ru-RU" sz="30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ru-RU" sz="30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932" y="164757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развития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6416" y="0"/>
            <a:ext cx="827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2667000" y="4343400"/>
            <a:ext cx="139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Bargaining Power Of Suppliers</a:t>
            </a:r>
          </a:p>
        </p:txBody>
      </p:sp>
      <p:sp>
        <p:nvSpPr>
          <p:cNvPr id="16" name="Rectangle 20"/>
          <p:cNvSpPr/>
          <p:nvPr/>
        </p:nvSpPr>
        <p:spPr>
          <a:xfrm>
            <a:off x="5080200" y="4343400"/>
            <a:ext cx="139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n-lt"/>
              </a:rPr>
              <a:t>Bargaining Power Of Buyers</a:t>
            </a:r>
          </a:p>
        </p:txBody>
      </p:sp>
      <p:pic>
        <p:nvPicPr>
          <p:cNvPr id="17" name="Рисунок 16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59"/>
            <a:ext cx="9251504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849405" y="1052736"/>
            <a:ext cx="1294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3"/>
          <p:cNvSpPr>
            <a:spLocks/>
          </p:cNvSpPr>
          <p:nvPr/>
        </p:nvSpPr>
        <p:spPr bwMode="gray">
          <a:xfrm>
            <a:off x="804971" y="1597964"/>
            <a:ext cx="3659188" cy="1879600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gray">
          <a:xfrm>
            <a:off x="789845" y="1751831"/>
            <a:ext cx="3652838" cy="4222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Freeform 5"/>
          <p:cNvSpPr>
            <a:spLocks/>
          </p:cNvSpPr>
          <p:nvPr/>
        </p:nvSpPr>
        <p:spPr bwMode="gray">
          <a:xfrm>
            <a:off x="4630157" y="1593648"/>
            <a:ext cx="3659187" cy="1879600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gray">
          <a:xfrm flipH="1">
            <a:off x="4601438" y="1714689"/>
            <a:ext cx="3663950" cy="4222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Freeform 7"/>
          <p:cNvSpPr>
            <a:spLocks/>
          </p:cNvSpPr>
          <p:nvPr/>
        </p:nvSpPr>
        <p:spPr bwMode="blackGray">
          <a:xfrm>
            <a:off x="804971" y="3679343"/>
            <a:ext cx="3659188" cy="1879600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gray">
          <a:xfrm>
            <a:off x="4651322" y="3686824"/>
            <a:ext cx="3659187" cy="1881188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gray">
          <a:xfrm>
            <a:off x="5088434" y="3984774"/>
            <a:ext cx="3186113" cy="461963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flipH="1">
            <a:off x="824409" y="3960962"/>
            <a:ext cx="3165475" cy="461962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gray">
          <a:xfrm>
            <a:off x="1821558" y="1662570"/>
            <a:ext cx="14905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23 409,8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gray">
          <a:xfrm>
            <a:off x="5707554" y="1650886"/>
            <a:ext cx="18668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8 786,6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gray">
          <a:xfrm>
            <a:off x="5625394" y="3895377"/>
            <a:ext cx="200555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22 250,5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821164" y="2487413"/>
            <a:ext cx="29543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gray">
          <a:xfrm>
            <a:off x="5626215" y="2525960"/>
            <a:ext cx="2989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gray">
          <a:xfrm>
            <a:off x="849572" y="4672153"/>
            <a:ext cx="3352800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gray">
          <a:xfrm>
            <a:off x="4893895" y="4755376"/>
            <a:ext cx="3659187" cy="1191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Общегосударственные вопросы</a:t>
            </a:r>
          </a:p>
          <a:p>
            <a:pPr algn="ctr">
              <a:spcBef>
                <a:spcPct val="50000"/>
              </a:spcBef>
            </a:pPr>
            <a:endParaRPr lang="en-US" altLang="zh-CN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294554" y="2304575"/>
            <a:ext cx="2413000" cy="2380489"/>
            <a:chOff x="2182" y="1811"/>
            <a:chExt cx="1079" cy="1179"/>
          </a:xfrm>
        </p:grpSpPr>
        <p:sp>
          <p:nvSpPr>
            <p:cNvPr id="37" name="Oval 29"/>
            <p:cNvSpPr>
              <a:spLocks noChangeArrowheads="1"/>
            </p:cNvSpPr>
            <p:nvPr/>
          </p:nvSpPr>
          <p:spPr bwMode="gray">
            <a:xfrm>
              <a:off x="2182" y="1811"/>
              <a:ext cx="1079" cy="117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gray">
            <a:xfrm rot="19311546">
              <a:off x="2293" y="1888"/>
              <a:ext cx="891" cy="1002"/>
            </a:xfrm>
            <a:prstGeom prst="ellipse">
              <a:avLst/>
            </a:prstGeom>
            <a:solidFill>
              <a:srgbClr val="52B7C2">
                <a:alpha val="75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 l="12015" t="9302" r="12404" b="12598"/>
            <a:stretch>
              <a:fillRect/>
            </a:stretch>
          </p:blipFill>
          <p:spPr bwMode="gray">
            <a:xfrm>
              <a:off x="2270" y="1833"/>
              <a:ext cx="930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TextBox 40"/>
          <p:cNvSpPr txBox="1"/>
          <p:nvPr/>
        </p:nvSpPr>
        <p:spPr>
          <a:xfrm>
            <a:off x="3595928" y="2540704"/>
            <a:ext cx="1864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расходы </a:t>
            </a:r>
          </a:p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72 350,0*,</a:t>
            </a:r>
          </a:p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62" y="5585684"/>
            <a:ext cx="7052956" cy="120606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  <p:sp>
        <p:nvSpPr>
          <p:cNvPr id="43" name="Прямоугольник 42"/>
          <p:cNvSpPr/>
          <p:nvPr/>
        </p:nvSpPr>
        <p:spPr>
          <a:xfrm>
            <a:off x="2433340" y="475732"/>
            <a:ext cx="547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на 2026 год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6607" y="1691091"/>
            <a:ext cx="1000018" cy="50487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3767" y="1724125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32,3%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89881" y="1665389"/>
            <a:ext cx="1000018" cy="5048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794810" y="1709886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12,1%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3383" y="3925481"/>
            <a:ext cx="1000018" cy="5048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9032" y="3943290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22,1%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26246" y="3864288"/>
            <a:ext cx="1000018" cy="50487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849405" y="3917450"/>
            <a:ext cx="106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30,7%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6174" y="5496885"/>
            <a:ext cx="3240360" cy="281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Средства МБ и ОБ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F9E0AFD-0868-872F-130F-7A211E3530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52053" y="3925481"/>
            <a:ext cx="167537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16 000,4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9044"/>
            <a:ext cx="6408712" cy="691849"/>
          </a:xfrm>
        </p:spPr>
        <p:txBody>
          <a:bodyPr>
            <a:no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на 2026 год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620688"/>
            <a:ext cx="5544616" cy="69184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ВСЕГО: 68 442,5 тыс. рублей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УДЕЛЬНЫЙ ВЕС МУНИЦИПАЛЬНЫХ ПРОГРАММ В РАСХОДАХ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6E5128-8E0D-0C11-FCF3-99FBAC16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34664"/>
            <a:ext cx="7350960" cy="5301209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</a:gradFill>
        </p:spPr>
      </p:pic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932" y="164757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развития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6416" y="0"/>
            <a:ext cx="827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105" y="-27009"/>
            <a:ext cx="9251504" cy="6858000"/>
          </a:xfrm>
          <a:prstGeom prst="rect">
            <a:avLst/>
          </a:prstGeom>
        </p:spPr>
      </p:pic>
      <p:cxnSp>
        <p:nvCxnSpPr>
          <p:cNvPr id="54" name="肘形连接符 29"/>
          <p:cNvCxnSpPr>
            <a:cxnSpLocks/>
          </p:cNvCxnSpPr>
          <p:nvPr/>
        </p:nvCxnSpPr>
        <p:spPr>
          <a:xfrm rot="16200000" flipV="1">
            <a:off x="4229804" y="4644494"/>
            <a:ext cx="430848" cy="8411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35"/>
          <p:cNvCxnSpPr>
            <a:cxnSpLocks/>
          </p:cNvCxnSpPr>
          <p:nvPr/>
        </p:nvCxnSpPr>
        <p:spPr>
          <a:xfrm rot="5400000" flipH="1" flipV="1">
            <a:off x="5862457" y="4598582"/>
            <a:ext cx="571184" cy="265730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30"/>
          <p:cNvCxnSpPr>
            <a:cxnSpLocks/>
          </p:cNvCxnSpPr>
          <p:nvPr/>
        </p:nvCxnSpPr>
        <p:spPr>
          <a:xfrm rot="5400000" flipH="1" flipV="1">
            <a:off x="7209683" y="4497503"/>
            <a:ext cx="732239" cy="677963"/>
          </a:xfrm>
          <a:prstGeom prst="curvedConnector3">
            <a:avLst>
              <a:gd name="adj1" fmla="val 50000"/>
            </a:avLst>
          </a:prstGeom>
          <a:ln w="12700">
            <a:solidFill>
              <a:srgbClr val="92D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Заголовок 1"/>
          <p:cNvSpPr txBox="1">
            <a:spLocks/>
          </p:cNvSpPr>
          <p:nvPr/>
        </p:nvSpPr>
        <p:spPr>
          <a:xfrm>
            <a:off x="1045527" y="-20840"/>
            <a:ext cx="7078241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8" name="组合 2"/>
          <p:cNvGrpSpPr/>
          <p:nvPr/>
        </p:nvGrpSpPr>
        <p:grpSpPr>
          <a:xfrm>
            <a:off x="2114022" y="4919512"/>
            <a:ext cx="6923112" cy="1591356"/>
            <a:chOff x="3129188" y="4015775"/>
            <a:chExt cx="7763401" cy="2101946"/>
          </a:xfrm>
        </p:grpSpPr>
        <p:grpSp>
          <p:nvGrpSpPr>
            <p:cNvPr id="59" name="Group 3"/>
            <p:cNvGrpSpPr/>
            <p:nvPr/>
          </p:nvGrpSpPr>
          <p:grpSpPr>
            <a:xfrm>
              <a:off x="3131084" y="4265735"/>
              <a:ext cx="7761505" cy="1851986"/>
              <a:chOff x="2060039" y="3145321"/>
              <a:chExt cx="6537934" cy="1560029"/>
            </a:xfrm>
          </p:grpSpPr>
          <p:grpSp>
            <p:nvGrpSpPr>
              <p:cNvPr id="65" name="Group 4"/>
              <p:cNvGrpSpPr/>
              <p:nvPr/>
            </p:nvGrpSpPr>
            <p:grpSpPr>
              <a:xfrm>
                <a:off x="2060039" y="4199786"/>
                <a:ext cx="1401956" cy="447877"/>
                <a:chOff x="3278586" y="3776866"/>
                <a:chExt cx="1182684" cy="37782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7" name="Oval 11"/>
                <p:cNvSpPr>
                  <a:spLocks noChangeArrowheads="1"/>
                </p:cNvSpPr>
                <p:nvPr/>
              </p:nvSpPr>
              <p:spPr bwMode="auto">
                <a:xfrm>
                  <a:off x="3792935" y="3886405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12"/>
                <p:cNvSpPr>
                  <a:spLocks noEditPoints="1"/>
                </p:cNvSpPr>
                <p:nvPr/>
              </p:nvSpPr>
              <p:spPr bwMode="auto">
                <a:xfrm>
                  <a:off x="3688160" y="3776866"/>
                  <a:ext cx="379413" cy="377824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auto">
                <a:xfrm>
                  <a:off x="4191400" y="3886405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 14"/>
                <p:cNvSpPr>
                  <a:spLocks noEditPoints="1"/>
                </p:cNvSpPr>
                <p:nvPr/>
              </p:nvSpPr>
              <p:spPr bwMode="auto">
                <a:xfrm>
                  <a:off x="4086621" y="3776870"/>
                  <a:ext cx="374649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Oval 15"/>
                <p:cNvSpPr>
                  <a:spLocks noChangeArrowheads="1"/>
                </p:cNvSpPr>
                <p:nvPr/>
              </p:nvSpPr>
              <p:spPr bwMode="auto">
                <a:xfrm>
                  <a:off x="3388124" y="3886405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 16"/>
                <p:cNvSpPr>
                  <a:spLocks noEditPoints="1"/>
                </p:cNvSpPr>
                <p:nvPr/>
              </p:nvSpPr>
              <p:spPr bwMode="auto">
                <a:xfrm>
                  <a:off x="3278586" y="3776868"/>
                  <a:ext cx="379413" cy="377824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4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6" name="Group 6"/>
              <p:cNvGrpSpPr/>
              <p:nvPr/>
            </p:nvGrpSpPr>
            <p:grpSpPr>
              <a:xfrm>
                <a:off x="6352958" y="3145321"/>
                <a:ext cx="2245015" cy="1560029"/>
                <a:chOff x="5256213" y="2846388"/>
                <a:chExt cx="1893888" cy="131603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7" name="Freeform 5"/>
                <p:cNvSpPr>
                  <a:spLocks noEditPoints="1"/>
                </p:cNvSpPr>
                <p:nvPr/>
              </p:nvSpPr>
              <p:spPr bwMode="auto">
                <a:xfrm>
                  <a:off x="6443663" y="3179763"/>
                  <a:ext cx="706438" cy="857250"/>
                </a:xfrm>
                <a:custGeom>
                  <a:avLst/>
                  <a:gdLst>
                    <a:gd name="T0" fmla="*/ 7 w 188"/>
                    <a:gd name="T1" fmla="*/ 165 h 227"/>
                    <a:gd name="T2" fmla="*/ 32 w 188"/>
                    <a:gd name="T3" fmla="*/ 134 h 227"/>
                    <a:gd name="T4" fmla="*/ 39 w 188"/>
                    <a:gd name="T5" fmla="*/ 125 h 227"/>
                    <a:gd name="T6" fmla="*/ 46 w 188"/>
                    <a:gd name="T7" fmla="*/ 15 h 227"/>
                    <a:gd name="T8" fmla="*/ 50 w 188"/>
                    <a:gd name="T9" fmla="*/ 0 h 227"/>
                    <a:gd name="T10" fmla="*/ 152 w 188"/>
                    <a:gd name="T11" fmla="*/ 5 h 227"/>
                    <a:gd name="T12" fmla="*/ 168 w 188"/>
                    <a:gd name="T13" fmla="*/ 11 h 227"/>
                    <a:gd name="T14" fmla="*/ 172 w 188"/>
                    <a:gd name="T15" fmla="*/ 24 h 227"/>
                    <a:gd name="T16" fmla="*/ 165 w 188"/>
                    <a:gd name="T17" fmla="*/ 25 h 227"/>
                    <a:gd name="T18" fmla="*/ 179 w 188"/>
                    <a:gd name="T19" fmla="*/ 84 h 227"/>
                    <a:gd name="T20" fmla="*/ 185 w 188"/>
                    <a:gd name="T21" fmla="*/ 88 h 227"/>
                    <a:gd name="T22" fmla="*/ 185 w 188"/>
                    <a:gd name="T23" fmla="*/ 134 h 227"/>
                    <a:gd name="T24" fmla="*/ 181 w 188"/>
                    <a:gd name="T25" fmla="*/ 154 h 227"/>
                    <a:gd name="T26" fmla="*/ 181 w 188"/>
                    <a:gd name="T27" fmla="*/ 159 h 227"/>
                    <a:gd name="T28" fmla="*/ 188 w 188"/>
                    <a:gd name="T29" fmla="*/ 165 h 227"/>
                    <a:gd name="T30" fmla="*/ 187 w 188"/>
                    <a:gd name="T31" fmla="*/ 191 h 227"/>
                    <a:gd name="T32" fmla="*/ 180 w 188"/>
                    <a:gd name="T33" fmla="*/ 202 h 227"/>
                    <a:gd name="T34" fmla="*/ 166 w 188"/>
                    <a:gd name="T35" fmla="*/ 202 h 227"/>
                    <a:gd name="T36" fmla="*/ 162 w 188"/>
                    <a:gd name="T37" fmla="*/ 202 h 227"/>
                    <a:gd name="T38" fmla="*/ 163 w 188"/>
                    <a:gd name="T39" fmla="*/ 221 h 227"/>
                    <a:gd name="T40" fmla="*/ 163 w 188"/>
                    <a:gd name="T41" fmla="*/ 221 h 227"/>
                    <a:gd name="T42" fmla="*/ 161 w 188"/>
                    <a:gd name="T43" fmla="*/ 225 h 227"/>
                    <a:gd name="T44" fmla="*/ 155 w 188"/>
                    <a:gd name="T45" fmla="*/ 227 h 227"/>
                    <a:gd name="T46" fmla="*/ 155 w 188"/>
                    <a:gd name="T47" fmla="*/ 227 h 227"/>
                    <a:gd name="T48" fmla="*/ 131 w 188"/>
                    <a:gd name="T49" fmla="*/ 227 h 227"/>
                    <a:gd name="T50" fmla="*/ 131 w 188"/>
                    <a:gd name="T51" fmla="*/ 227 h 227"/>
                    <a:gd name="T52" fmla="*/ 130 w 188"/>
                    <a:gd name="T53" fmla="*/ 227 h 227"/>
                    <a:gd name="T54" fmla="*/ 128 w 188"/>
                    <a:gd name="T55" fmla="*/ 225 h 227"/>
                    <a:gd name="T56" fmla="*/ 127 w 188"/>
                    <a:gd name="T57" fmla="*/ 220 h 227"/>
                    <a:gd name="T58" fmla="*/ 127 w 188"/>
                    <a:gd name="T59" fmla="*/ 219 h 227"/>
                    <a:gd name="T60" fmla="*/ 127 w 188"/>
                    <a:gd name="T61" fmla="*/ 202 h 227"/>
                    <a:gd name="T62" fmla="*/ 117 w 188"/>
                    <a:gd name="T63" fmla="*/ 202 h 227"/>
                    <a:gd name="T64" fmla="*/ 110 w 188"/>
                    <a:gd name="T65" fmla="*/ 172 h 227"/>
                    <a:gd name="T66" fmla="*/ 85 w 188"/>
                    <a:gd name="T67" fmla="*/ 146 h 227"/>
                    <a:gd name="T68" fmla="*/ 43 w 188"/>
                    <a:gd name="T69" fmla="*/ 144 h 227"/>
                    <a:gd name="T70" fmla="*/ 16 w 188"/>
                    <a:gd name="T71" fmla="*/ 170 h 227"/>
                    <a:gd name="T72" fmla="*/ 6 w 188"/>
                    <a:gd name="T73" fmla="*/ 215 h 227"/>
                    <a:gd name="T74" fmla="*/ 0 w 188"/>
                    <a:gd name="T75" fmla="*/ 215 h 227"/>
                    <a:gd name="T76" fmla="*/ 7 w 188"/>
                    <a:gd name="T77" fmla="*/ 165 h 227"/>
                    <a:gd name="T78" fmla="*/ 147 w 188"/>
                    <a:gd name="T79" fmla="*/ 15 h 227"/>
                    <a:gd name="T80" fmla="*/ 133 w 188"/>
                    <a:gd name="T81" fmla="*/ 14 h 227"/>
                    <a:gd name="T82" fmla="*/ 135 w 188"/>
                    <a:gd name="T83" fmla="*/ 112 h 227"/>
                    <a:gd name="T84" fmla="*/ 161 w 188"/>
                    <a:gd name="T85" fmla="*/ 112 h 227"/>
                    <a:gd name="T86" fmla="*/ 161 w 188"/>
                    <a:gd name="T87" fmla="*/ 80 h 227"/>
                    <a:gd name="T88" fmla="*/ 147 w 188"/>
                    <a:gd name="T89" fmla="*/ 15 h 227"/>
                    <a:gd name="T90" fmla="*/ 132 w 188"/>
                    <a:gd name="T91" fmla="*/ 219 h 227"/>
                    <a:gd name="T92" fmla="*/ 132 w 188"/>
                    <a:gd name="T93" fmla="*/ 220 h 227"/>
                    <a:gd name="T94" fmla="*/ 132 w 188"/>
                    <a:gd name="T95" fmla="*/ 222 h 227"/>
                    <a:gd name="T96" fmla="*/ 141 w 188"/>
                    <a:gd name="T97" fmla="*/ 222 h 227"/>
                    <a:gd name="T98" fmla="*/ 155 w 188"/>
                    <a:gd name="T99" fmla="*/ 222 h 227"/>
                    <a:gd name="T100" fmla="*/ 157 w 188"/>
                    <a:gd name="T101" fmla="*/ 222 h 227"/>
                    <a:gd name="T102" fmla="*/ 158 w 188"/>
                    <a:gd name="T103" fmla="*/ 221 h 227"/>
                    <a:gd name="T104" fmla="*/ 158 w 188"/>
                    <a:gd name="T105" fmla="*/ 221 h 227"/>
                    <a:gd name="T106" fmla="*/ 157 w 188"/>
                    <a:gd name="T107" fmla="*/ 202 h 227"/>
                    <a:gd name="T108" fmla="*/ 132 w 188"/>
                    <a:gd name="T109" fmla="*/ 202 h 227"/>
                    <a:gd name="T110" fmla="*/ 132 w 188"/>
                    <a:gd name="T111" fmla="*/ 219 h 227"/>
                    <a:gd name="T112" fmla="*/ 131 w 188"/>
                    <a:gd name="T113" fmla="*/ 81 h 227"/>
                    <a:gd name="T114" fmla="*/ 129 w 188"/>
                    <a:gd name="T115" fmla="*/ 15 h 227"/>
                    <a:gd name="T116" fmla="*/ 79 w 188"/>
                    <a:gd name="T117" fmla="*/ 13 h 227"/>
                    <a:gd name="T118" fmla="*/ 78 w 188"/>
                    <a:gd name="T119" fmla="*/ 65 h 227"/>
                    <a:gd name="T120" fmla="*/ 131 w 188"/>
                    <a:gd name="T121" fmla="*/ 8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58E97">
                        <a:shade val="30000"/>
                        <a:satMod val="115000"/>
                      </a:srgbClr>
                    </a:gs>
                    <a:gs pos="50000">
                      <a:srgbClr val="358E97">
                        <a:shade val="67500"/>
                        <a:satMod val="115000"/>
                      </a:srgbClr>
                    </a:gs>
                    <a:gs pos="100000">
                      <a:srgbClr val="358E9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Freeform 6"/>
                <p:cNvSpPr>
                  <a:spLocks noEditPoints="1"/>
                </p:cNvSpPr>
                <p:nvPr/>
              </p:nvSpPr>
              <p:spPr bwMode="auto">
                <a:xfrm>
                  <a:off x="6488113" y="3784600"/>
                  <a:ext cx="376238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Oval 7"/>
                <p:cNvSpPr>
                  <a:spLocks noChangeArrowheads="1"/>
                </p:cNvSpPr>
                <p:nvPr/>
              </p:nvSpPr>
              <p:spPr bwMode="auto">
                <a:xfrm>
                  <a:off x="6592888" y="3894138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Oval 8"/>
                <p:cNvSpPr>
                  <a:spLocks noChangeArrowheads="1"/>
                </p:cNvSpPr>
                <p:nvPr/>
              </p:nvSpPr>
              <p:spPr bwMode="auto">
                <a:xfrm>
                  <a:off x="5399088" y="3894138"/>
                  <a:ext cx="160338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Freeform 9"/>
                <p:cNvSpPr>
                  <a:spLocks/>
                </p:cNvSpPr>
                <p:nvPr/>
              </p:nvSpPr>
              <p:spPr bwMode="auto">
                <a:xfrm>
                  <a:off x="6477000" y="3152775"/>
                  <a:ext cx="123825" cy="615950"/>
                </a:xfrm>
                <a:custGeom>
                  <a:avLst/>
                  <a:gdLst>
                    <a:gd name="T0" fmla="*/ 2 w 33"/>
                    <a:gd name="T1" fmla="*/ 35 h 163"/>
                    <a:gd name="T2" fmla="*/ 4 w 33"/>
                    <a:gd name="T3" fmla="*/ 36 h 163"/>
                    <a:gd name="T4" fmla="*/ 5 w 33"/>
                    <a:gd name="T5" fmla="*/ 8 h 163"/>
                    <a:gd name="T6" fmla="*/ 15 w 33"/>
                    <a:gd name="T7" fmla="*/ 7 h 163"/>
                    <a:gd name="T8" fmla="*/ 16 w 33"/>
                    <a:gd name="T9" fmla="*/ 36 h 163"/>
                    <a:gd name="T10" fmla="*/ 19 w 33"/>
                    <a:gd name="T11" fmla="*/ 37 h 163"/>
                    <a:gd name="T12" fmla="*/ 33 w 33"/>
                    <a:gd name="T13" fmla="*/ 38 h 163"/>
                    <a:gd name="T14" fmla="*/ 27 w 33"/>
                    <a:gd name="T15" fmla="*/ 133 h 163"/>
                    <a:gd name="T16" fmla="*/ 10 w 33"/>
                    <a:gd name="T17" fmla="*/ 150 h 163"/>
                    <a:gd name="T18" fmla="*/ 0 w 33"/>
                    <a:gd name="T19" fmla="*/ 163 h 163"/>
                    <a:gd name="T20" fmla="*/ 2 w 33"/>
                    <a:gd name="T21" fmla="*/ 35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235D63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Freeform 10"/>
                <p:cNvSpPr>
                  <a:spLocks noEditPoints="1"/>
                </p:cNvSpPr>
                <p:nvPr/>
              </p:nvSpPr>
              <p:spPr bwMode="auto">
                <a:xfrm>
                  <a:off x="5289550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3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Oval 18"/>
                <p:cNvSpPr>
                  <a:spLocks noChangeArrowheads="1"/>
                </p:cNvSpPr>
                <p:nvPr/>
              </p:nvSpPr>
              <p:spPr bwMode="auto">
                <a:xfrm>
                  <a:off x="5800725" y="3894138"/>
                  <a:ext cx="165100" cy="165100"/>
                </a:xfrm>
                <a:prstGeom prst="ellipse">
                  <a:avLst/>
                </a:prstGeom>
                <a:solidFill>
                  <a:srgbClr val="358E97"/>
                </a:soli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569595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>
                  <a:off x="5256213" y="3757613"/>
                  <a:ext cx="1176338" cy="234950"/>
                </a:xfrm>
                <a:custGeom>
                  <a:avLst/>
                  <a:gdLst>
                    <a:gd name="T0" fmla="*/ 8 w 313"/>
                    <a:gd name="T1" fmla="*/ 0 h 62"/>
                    <a:gd name="T2" fmla="*/ 304 w 313"/>
                    <a:gd name="T3" fmla="*/ 0 h 62"/>
                    <a:gd name="T4" fmla="*/ 313 w 313"/>
                    <a:gd name="T5" fmla="*/ 9 h 62"/>
                    <a:gd name="T6" fmla="*/ 313 w 313"/>
                    <a:gd name="T7" fmla="*/ 54 h 62"/>
                    <a:gd name="T8" fmla="*/ 304 w 313"/>
                    <a:gd name="T9" fmla="*/ 62 h 62"/>
                    <a:gd name="T10" fmla="*/ 223 w 313"/>
                    <a:gd name="T11" fmla="*/ 62 h 62"/>
                    <a:gd name="T12" fmla="*/ 224 w 313"/>
                    <a:gd name="T13" fmla="*/ 58 h 62"/>
                    <a:gd name="T14" fmla="*/ 167 w 313"/>
                    <a:gd name="T15" fmla="*/ 2 h 62"/>
                    <a:gd name="T16" fmla="*/ 113 w 313"/>
                    <a:gd name="T17" fmla="*/ 43 h 62"/>
                    <a:gd name="T18" fmla="*/ 59 w 313"/>
                    <a:gd name="T19" fmla="*/ 2 h 62"/>
                    <a:gd name="T20" fmla="*/ 3 w 313"/>
                    <a:gd name="T21" fmla="*/ 58 h 62"/>
                    <a:gd name="T22" fmla="*/ 3 w 313"/>
                    <a:gd name="T23" fmla="*/ 60 h 62"/>
                    <a:gd name="T24" fmla="*/ 0 w 313"/>
                    <a:gd name="T25" fmla="*/ 54 h 62"/>
                    <a:gd name="T26" fmla="*/ 0 w 313"/>
                    <a:gd name="T27" fmla="*/ 9 h 62"/>
                    <a:gd name="T28" fmla="*/ 8 w 313"/>
                    <a:gd name="T2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5D63">
                        <a:shade val="30000"/>
                        <a:satMod val="115000"/>
                      </a:srgbClr>
                    </a:gs>
                    <a:gs pos="50000">
                      <a:srgbClr val="235D63">
                        <a:shade val="67500"/>
                        <a:satMod val="115000"/>
                      </a:srgbClr>
                    </a:gs>
                    <a:gs pos="100000">
                      <a:srgbClr val="235D6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/>
                </p:cNvSpPr>
                <p:nvPr/>
              </p:nvSpPr>
              <p:spPr bwMode="auto">
                <a:xfrm>
                  <a:off x="6573838" y="2846388"/>
                  <a:ext cx="290513" cy="333375"/>
                </a:xfrm>
                <a:custGeom>
                  <a:avLst/>
                  <a:gdLst>
                    <a:gd name="T0" fmla="*/ 77 w 77"/>
                    <a:gd name="T1" fmla="*/ 88 h 88"/>
                    <a:gd name="T2" fmla="*/ 34 w 77"/>
                    <a:gd name="T3" fmla="*/ 23 h 88"/>
                    <a:gd name="T4" fmla="*/ 0 w 77"/>
                    <a:gd name="T5" fmla="*/ 0 h 88"/>
                    <a:gd name="T6" fmla="*/ 12 w 77"/>
                    <a:gd name="T7" fmla="*/ 85 h 88"/>
                    <a:gd name="T8" fmla="*/ 77 w 77"/>
                    <a:gd name="T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B7279">
                        <a:shade val="30000"/>
                        <a:satMod val="115000"/>
                      </a:srgbClr>
                    </a:gs>
                    <a:gs pos="50000">
                      <a:srgbClr val="2B7279">
                        <a:shade val="67500"/>
                        <a:satMod val="115000"/>
                      </a:srgbClr>
                    </a:gs>
                    <a:gs pos="100000">
                      <a:srgbClr val="2B727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9050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altLang="en-US" sz="1200" b="1" dirty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60" name="组合 4"/>
            <p:cNvGrpSpPr/>
            <p:nvPr/>
          </p:nvGrpSpPr>
          <p:grpSpPr>
            <a:xfrm>
              <a:off x="3129188" y="4015775"/>
              <a:ext cx="6653885" cy="1422068"/>
              <a:chOff x="3129188" y="4015775"/>
              <a:chExt cx="6653885" cy="1422068"/>
            </a:xfrm>
          </p:grpSpPr>
          <p:sp>
            <p:nvSpPr>
              <p:cNvPr id="61" name="Rectangle 28"/>
              <p:cNvSpPr/>
              <p:nvPr/>
            </p:nvSpPr>
            <p:spPr>
              <a:xfrm flipH="1">
                <a:off x="3129188" y="4015777"/>
                <a:ext cx="1594805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29"/>
              <p:cNvSpPr/>
              <p:nvPr/>
            </p:nvSpPr>
            <p:spPr>
              <a:xfrm flipH="1">
                <a:off x="4824545" y="4026656"/>
                <a:ext cx="1634938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30"/>
              <p:cNvSpPr/>
              <p:nvPr/>
            </p:nvSpPr>
            <p:spPr>
              <a:xfrm flipH="1">
                <a:off x="6532666" y="4015775"/>
                <a:ext cx="1565506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31"/>
              <p:cNvSpPr/>
              <p:nvPr/>
            </p:nvSpPr>
            <p:spPr>
              <a:xfrm flipH="1">
                <a:off x="8153154" y="4026656"/>
                <a:ext cx="1629919" cy="1411187"/>
              </a:xfrm>
              <a:prstGeom prst="rect">
                <a:avLst/>
              </a:prstGeom>
              <a:gradFill>
                <a:gsLst>
                  <a:gs pos="0">
                    <a:srgbClr val="107A68"/>
                  </a:gs>
                  <a:gs pos="39999">
                    <a:srgbClr val="B1EDED"/>
                  </a:gs>
                  <a:gs pos="70000">
                    <a:srgbClr val="A2FCFA"/>
                  </a:gs>
                  <a:gs pos="100000">
                    <a:srgbClr val="025652"/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12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83" name="肘形连接符 28"/>
          <p:cNvCxnSpPr>
            <a:cxnSpLocks/>
          </p:cNvCxnSpPr>
          <p:nvPr/>
        </p:nvCxnSpPr>
        <p:spPr>
          <a:xfrm rot="10800000">
            <a:off x="2825117" y="4519492"/>
            <a:ext cx="454939" cy="435545"/>
          </a:xfrm>
          <a:prstGeom prst="curvedConnector3">
            <a:avLst>
              <a:gd name="adj1" fmla="val 50000"/>
            </a:avLst>
          </a:prstGeom>
          <a:ln w="12700">
            <a:solidFill>
              <a:srgbClr val="52783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37"/>
          <p:cNvSpPr/>
          <p:nvPr/>
        </p:nvSpPr>
        <p:spPr>
          <a:xfrm>
            <a:off x="5709674" y="3226079"/>
            <a:ext cx="1593614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7999">
                <a:schemeClr val="accent1">
                  <a:lumMod val="40000"/>
                  <a:lumOff val="60000"/>
                </a:schemeClr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6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圆角矩形 38"/>
          <p:cNvSpPr/>
          <p:nvPr/>
        </p:nvSpPr>
        <p:spPr>
          <a:xfrm>
            <a:off x="3735968" y="3265637"/>
            <a:ext cx="1888149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b">
              <a:defRPr/>
            </a:pPr>
            <a:endParaRPr lang="zh-CN" altLang="en-US" sz="1400" b="1" noProof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圆角矩形 39"/>
          <p:cNvSpPr/>
          <p:nvPr/>
        </p:nvSpPr>
        <p:spPr>
          <a:xfrm>
            <a:off x="1895256" y="3270698"/>
            <a:ext cx="1749526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rgbClr val="17360C"/>
              </a:gs>
              <a:gs pos="39999">
                <a:srgbClr val="C8EEC9"/>
              </a:gs>
              <a:gs pos="70000">
                <a:srgbClr val="C8E3C3"/>
              </a:gs>
              <a:gs pos="100000">
                <a:srgbClr val="305D17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b">
              <a:defRPr/>
            </a:pPr>
            <a:endParaRPr lang="zh-CN" altLang="en-US" sz="1400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圆角矩形 37"/>
          <p:cNvSpPr/>
          <p:nvPr/>
        </p:nvSpPr>
        <p:spPr>
          <a:xfrm>
            <a:off x="7370711" y="3250610"/>
            <a:ext cx="1689224" cy="1180218"/>
          </a:xfrm>
          <a:prstGeom prst="roundRect">
            <a:avLst>
              <a:gd name="adj" fmla="val 13000"/>
            </a:avLst>
          </a:prstGeom>
          <a:gradFill>
            <a:gsLst>
              <a:gs pos="0">
                <a:srgbClr val="548123"/>
              </a:gs>
              <a:gs pos="39999">
                <a:srgbClr val="D4ECBA"/>
              </a:gs>
              <a:gs pos="70000">
                <a:srgbClr val="EDF7E1"/>
              </a:gs>
              <a:gs pos="100000">
                <a:srgbClr val="538022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400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7160" y="2162653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193142" y="50851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67%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698496" y="5095152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144412" y="5085184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533904" y="511696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30%</a:t>
            </a:r>
            <a:endParaRPr 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4775" y="3339135"/>
            <a:ext cx="1298561" cy="954107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</a:p>
          <a:p>
            <a:pPr algn="ctr" fontAlgn="b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 в 2026г</a:t>
            </a:r>
            <a:endParaRPr lang="zh-CN" altLang="en-US" b="1" noProof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31622" y="3477698"/>
            <a:ext cx="13903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Тех. надзор за ремонтом в 2026г</a:t>
            </a:r>
            <a:endParaRPr kumimoji="1" lang="zh-CN" altLang="en-US" sz="17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288084" y="3349350"/>
            <a:ext cx="1831272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Капитальный </a:t>
            </a:r>
          </a:p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ремонт </a:t>
            </a:r>
          </a:p>
          <a:p>
            <a:pPr algn="ctr" latinLnBrk="1"/>
            <a:r>
              <a:rPr kumimoji="1" lang="ru-RU" altLang="zh-CN" sz="1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 ремонт в 2026г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077413" y="3589489"/>
            <a:ext cx="1458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kumimoji="1" lang="ru-RU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Содержание</a:t>
            </a:r>
          </a:p>
          <a:p>
            <a:pPr algn="ctr" latinLnBrk="1"/>
            <a:r>
              <a:rPr kumimoji="1" lang="ru-RU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 2026г</a:t>
            </a:r>
            <a:endParaRPr kumimoji="1"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2" descr="Z:\Блеклова\Блеклова\проект доходов бюджета\2024-2026\для презентации\ZZ8j_SNBk5U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3726" y="997906"/>
            <a:ext cx="3997778" cy="25034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2" name="矩形 6"/>
          <p:cNvSpPr>
            <a:spLocks/>
          </p:cNvSpPr>
          <p:nvPr/>
        </p:nvSpPr>
        <p:spPr bwMode="auto">
          <a:xfrm rot="5400000">
            <a:off x="2824599" y="1792025"/>
            <a:ext cx="1733922" cy="8314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矩形 6"/>
          <p:cNvSpPr>
            <a:spLocks/>
          </p:cNvSpPr>
          <p:nvPr/>
        </p:nvSpPr>
        <p:spPr bwMode="auto">
          <a:xfrm rot="5400000">
            <a:off x="3760703" y="1792025"/>
            <a:ext cx="1733922" cy="8314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矩形 6"/>
          <p:cNvSpPr>
            <a:spLocks/>
          </p:cNvSpPr>
          <p:nvPr/>
        </p:nvSpPr>
        <p:spPr bwMode="auto">
          <a:xfrm rot="5400000">
            <a:off x="1958559" y="1766250"/>
            <a:ext cx="1733922" cy="8314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339752" y="1340768"/>
            <a:ext cx="839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2026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275856" y="1340768"/>
            <a:ext cx="875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2027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4211960" y="1340768"/>
            <a:ext cx="875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2028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275856" y="2636912"/>
            <a:ext cx="921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5 393,7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2339752" y="2636912"/>
            <a:ext cx="839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8 786,8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211960" y="2636912"/>
            <a:ext cx="839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5 384,4</a:t>
            </a: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D69A69-2D07-C019-FAE7-22CADCD34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8" y="865029"/>
            <a:ext cx="9144000" cy="5354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197" y="86003"/>
            <a:ext cx="5604291" cy="764385"/>
          </a:xfrm>
        </p:spPr>
        <p:txBody>
          <a:bodyPr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0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комфортной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среды</a:t>
            </a:r>
          </a:p>
        </p:txBody>
      </p:sp>
      <p:sp>
        <p:nvSpPr>
          <p:cNvPr id="5" name="Text Box 176">
            <a:extLst>
              <a:ext uri="{FF2B5EF4-FFF2-40B4-BE49-F238E27FC236}">
                <a16:creationId xmlns:a16="http://schemas.microsoft.com/office/drawing/2014/main" id="{7B56CBFC-220F-F819-9A43-417B7223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9040"/>
            <a:ext cx="3672430" cy="4924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600" b="1" u="sng" dirty="0">
                <a:highlight>
                  <a:srgbClr val="D7FA8A"/>
                </a:highlight>
                <a:latin typeface="Times New Roman" pitchFamily="18" charset="0"/>
                <a:cs typeface="Times New Roman" pitchFamily="18" charset="0"/>
              </a:rPr>
              <a:t>Региональный проект</a:t>
            </a:r>
            <a:endParaRPr lang="en-US" sz="2600" b="1" u="sng" dirty="0">
              <a:highlight>
                <a:srgbClr val="D7FA8A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6">
            <a:extLst>
              <a:ext uri="{FF2B5EF4-FFF2-40B4-BE49-F238E27FC236}">
                <a16:creationId xmlns:a16="http://schemas.microsoft.com/office/drawing/2014/main" id="{A6A9B3DF-8B3E-7328-EDBE-B43F7A89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980" y="968809"/>
            <a:ext cx="11289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DEF9816-8C99-1305-0B81-FA6811282C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7830" y="1388893"/>
            <a:ext cx="7488832" cy="830997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0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AFE17710-576B-C156-E383-22EA62E839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5172" y="1361514"/>
            <a:ext cx="727280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«ЛОПУХИНСКИЙ ПАРК»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A506587A-4042-2B3B-D74C-81A571236F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33830" y="865030"/>
            <a:ext cx="1622832" cy="46910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76">
            <a:extLst>
              <a:ext uri="{FF2B5EF4-FFF2-40B4-BE49-F238E27FC236}">
                <a16:creationId xmlns:a16="http://schemas.microsoft.com/office/drawing/2014/main" id="{F13D2387-079B-B45A-54DC-279F83D8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830" y="813496"/>
            <a:ext cx="1622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4 191,4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ctr"/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76">
            <a:extLst>
              <a:ext uri="{FF2B5EF4-FFF2-40B4-BE49-F238E27FC236}">
                <a16:creationId xmlns:a16="http://schemas.microsoft.com/office/drawing/2014/main" id="{21D7E6BB-7EC3-FF0F-00DA-9F4DD122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318" y="6208757"/>
            <a:ext cx="4608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*местный бюджет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(областной бюджет - 10 000,0 тыс. руб. предоставит позже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6" y="-112661"/>
            <a:ext cx="9144000" cy="6858000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849012" y="-19381"/>
            <a:ext cx="6923112" cy="1143000"/>
          </a:xfrm>
        </p:spPr>
        <p:txBody>
          <a:bodyPr>
            <a:norm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«Развитие культуры в МО Лопухинское сельское поселение»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36514" y="1046791"/>
            <a:ext cx="5825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200" b="1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3"/>
          <p:cNvSpPr>
            <a:spLocks noChangeArrowheads="1"/>
          </p:cNvSpPr>
          <p:nvPr/>
        </p:nvSpPr>
        <p:spPr bwMode="gray">
          <a:xfrm>
            <a:off x="1815128" y="2206468"/>
            <a:ext cx="3776504" cy="156767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7360C"/>
              </a:gs>
              <a:gs pos="39999">
                <a:srgbClr val="C8EEC9"/>
              </a:gs>
              <a:gs pos="70000">
                <a:srgbClr val="C8E3C3"/>
              </a:gs>
              <a:gs pos="100000">
                <a:srgbClr val="305D17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fontAlgn="b">
              <a:defRPr/>
            </a:pPr>
            <a:r>
              <a:rPr lang="ru-RU" altLang="zh-CN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Создание условий для организации </a:t>
            </a:r>
          </a:p>
          <a:p>
            <a:pPr algn="ctr" fontAlgn="b">
              <a:defRPr/>
            </a:pPr>
            <a:r>
              <a:rPr lang="ru-RU" altLang="zh-CN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библиотечного обслуживания жителей </a:t>
            </a:r>
          </a:p>
          <a:p>
            <a:pPr algn="ctr" fontAlgn="b">
              <a:defRPr/>
            </a:pPr>
            <a:r>
              <a:rPr lang="ru-RU" altLang="zh-CN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МО Лопухинское сельское поселение</a:t>
            </a:r>
            <a:endParaRPr lang="zh-CN" altLang="en-US" sz="1600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gray">
          <a:xfrm>
            <a:off x="705559" y="1502952"/>
            <a:ext cx="1608305" cy="1108885"/>
          </a:xfrm>
          <a:prstGeom prst="roundRect">
            <a:avLst>
              <a:gd name="adj" fmla="val 17509"/>
            </a:avLst>
          </a:prstGeom>
          <a:gradFill>
            <a:gsLst>
              <a:gs pos="0">
                <a:srgbClr val="17360C"/>
              </a:gs>
              <a:gs pos="39999">
                <a:srgbClr val="C8EEC9"/>
              </a:gs>
              <a:gs pos="70000">
                <a:srgbClr val="C8E3C3"/>
              </a:gs>
              <a:gs pos="100000">
                <a:srgbClr val="305D17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1 785,5– 2026г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1 821,9– 2027г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1 859,7– 2028г</a:t>
            </a:r>
          </a:p>
          <a:p>
            <a:pPr algn="ctr">
              <a:defRPr/>
            </a:pPr>
            <a:r>
              <a:rPr lang="ru-RU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gray">
          <a:xfrm>
            <a:off x="1785428" y="4611660"/>
            <a:ext cx="3594963" cy="18966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07A68"/>
              </a:gs>
              <a:gs pos="39999">
                <a:srgbClr val="B1EDED"/>
              </a:gs>
              <a:gs pos="70000">
                <a:srgbClr val="A2FCFA"/>
              </a:gs>
              <a:gs pos="100000">
                <a:srgbClr val="025652"/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организации досуга и обеспечение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жителей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Лопухинское сельское поселение </a:t>
            </a:r>
          </a:p>
          <a:p>
            <a:pPr algn="ctr">
              <a:defRPr/>
            </a:pPr>
            <a:r>
              <a:rPr lang="ru-RU" sz="1600" b="1" noProof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услугами организаций культуры</a:t>
            </a: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499507" y="3774139"/>
            <a:ext cx="1608305" cy="1437683"/>
          </a:xfrm>
          <a:prstGeom prst="roundRect">
            <a:avLst>
              <a:gd name="adj" fmla="val 17509"/>
            </a:avLst>
          </a:prstGeom>
          <a:gradFill>
            <a:gsLst>
              <a:gs pos="0">
                <a:srgbClr val="107A68"/>
              </a:gs>
              <a:gs pos="39999">
                <a:srgbClr val="B1EDED"/>
              </a:gs>
              <a:gs pos="70000">
                <a:srgbClr val="A2FCFA"/>
              </a:gs>
              <a:gs pos="100000">
                <a:srgbClr val="025652"/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1">
                <a:ln>
                  <a:noFill/>
                </a:ln>
                <a:solidFill>
                  <a:srgbClr val="EBDDC3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21 624,3– 2026г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1">
                <a:ln>
                  <a:noFill/>
                </a:ln>
                <a:solidFill>
                  <a:srgbClr val="EBDDC3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21 934,9– 2027г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1">
                <a:solidFill>
                  <a:srgbClr val="EBDDC3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21 618,1</a:t>
            </a:r>
            <a:r>
              <a:rPr kumimoji="0" lang="ru-RU" sz="1600" b="1" i="0" u="none" strike="noStrike" kern="1200" cap="none" spc="0" normalizeH="0" baseline="0" noProof="1">
                <a:ln>
                  <a:noFill/>
                </a:ln>
                <a:solidFill>
                  <a:srgbClr val="EBDDC3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2028г</a:t>
            </a:r>
          </a:p>
        </p:txBody>
      </p:sp>
      <p:sp>
        <p:nvSpPr>
          <p:cNvPr id="45" name="Text Box 176"/>
          <p:cNvSpPr txBox="1">
            <a:spLocks noChangeArrowheads="1"/>
          </p:cNvSpPr>
          <p:nvPr/>
        </p:nvSpPr>
        <p:spPr bwMode="auto">
          <a:xfrm>
            <a:off x="7761991" y="1164398"/>
            <a:ext cx="10905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02218" y="130246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25AC9-5C91-CEAE-C3FD-C7518E9E5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20" y="4128198"/>
            <a:ext cx="2966122" cy="23366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5DDA6-9066-BBF9-D7F4-945099AA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38" y="1739943"/>
            <a:ext cx="2744404" cy="24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491064" cy="1143000"/>
          </a:xfrm>
        </p:spPr>
        <p:txBody>
          <a:bodyPr>
            <a:norm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"Социальная поддержка граждан в МО Лопухинское сельское поселение"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30">
            <a:extLst>
              <a:ext uri="{FF2B5EF4-FFF2-40B4-BE49-F238E27FC236}">
                <a16:creationId xmlns:a16="http://schemas.microsoft.com/office/drawing/2014/main" id="{11CE90ED-ECE7-020A-B7FA-E34C284A374E}"/>
              </a:ext>
            </a:extLst>
          </p:cNvPr>
          <p:cNvSpPr/>
          <p:nvPr/>
        </p:nvSpPr>
        <p:spPr>
          <a:xfrm>
            <a:off x="2843808" y="992424"/>
            <a:ext cx="5638060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1 335,0 тыс. руб. в 2026г    </a:t>
            </a:r>
            <a:endParaRPr lang="ru-RU" sz="2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Box 176">
            <a:extLst>
              <a:ext uri="{FF2B5EF4-FFF2-40B4-BE49-F238E27FC236}">
                <a16:creationId xmlns:a16="http://schemas.microsoft.com/office/drawing/2014/main" id="{BD9759B4-4FBE-F30C-A15A-4F0FBB6C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15" y="1556792"/>
            <a:ext cx="6416238" cy="461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>
            <a:extLst>
              <a:ext uri="{FF2B5EF4-FFF2-40B4-BE49-F238E27FC236}">
                <a16:creationId xmlns:a16="http://schemas.microsoft.com/office/drawing/2014/main" id="{2F111E39-4C80-76E8-19FD-D57C7646D4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88025" y="4509121"/>
            <a:ext cx="4355973" cy="23488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5"/>
              </a:gs>
              <a:gs pos="39999">
                <a:schemeClr val="accent5">
                  <a:lumMod val="40000"/>
                  <a:lumOff val="60000"/>
                </a:schemeClr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lvl="0" algn="ctr"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Оказание материальной помощи </a:t>
            </a:r>
          </a:p>
          <a:p>
            <a:pPr lvl="0" algn="ctr"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</a:p>
          <a:p>
            <a:pPr lvl="0" algn="ctr"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социальных выплат жителям</a:t>
            </a:r>
          </a:p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300,0 тыс. руб. – 22,5%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endParaRPr lang="zh-CN" altLang="en-US" b="1" noProof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2" name="AutoShape 45">
            <a:extLst>
              <a:ext uri="{FF2B5EF4-FFF2-40B4-BE49-F238E27FC236}">
                <a16:creationId xmlns:a16="http://schemas.microsoft.com/office/drawing/2014/main" id="{FDA46A17-7DE7-11AB-6A8E-00E27BDEF8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" y="2018457"/>
            <a:ext cx="4788024" cy="25690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48123"/>
              </a:gs>
              <a:gs pos="39999">
                <a:srgbClr val="D4ECBA"/>
              </a:gs>
              <a:gs pos="70000">
                <a:srgbClr val="EDF7E1"/>
              </a:gs>
              <a:gs pos="100000">
                <a:srgbClr val="538022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lvl="0" algn="ctr"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порядке назначения, </a:t>
            </a:r>
          </a:p>
          <a:p>
            <a:pPr lvl="0" algn="ctr"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выплаты и перерасчета пенсии </a:t>
            </a:r>
          </a:p>
          <a:p>
            <a:pPr lvl="0" algn="ctr"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выслугу лет </a:t>
            </a:r>
          </a:p>
          <a:p>
            <a:pPr lvl="0" algn="ctr">
              <a:defRPr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муниципальным служащим </a:t>
            </a:r>
          </a:p>
          <a:p>
            <a:pPr lvl="0" algn="ctr"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1 035,0 тыс. руб. – 77,5%</a:t>
            </a:r>
          </a:p>
          <a:p>
            <a:pPr lvl="0" algn="ctr">
              <a:defRPr/>
            </a:pP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</a:t>
            </a:r>
            <a:r>
              <a:rPr lang="ru-RU" altLang="zh-CN" b="1" i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ru-RU" altLang="zh-CN" b="1" noProof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пенсионеров</a:t>
            </a:r>
            <a:endParaRPr lang="zh-CN" altLang="en-US" b="1" noProof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FBA24-1138-6908-8188-7D9F28D5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5" y="2018457"/>
            <a:ext cx="4320478" cy="24906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9874C6-06D2-B0EF-6AC4-2C6D775F4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9120"/>
            <a:ext cx="4678859" cy="2348880"/>
          </a:xfrm>
          <a:prstGeom prst="rect">
            <a:avLst/>
          </a:prstGeom>
          <a:solidFill>
            <a:schemeClr val="bg1">
              <a:lumMod val="75000"/>
              <a:alpha val="97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DF4050-6DB1-CE3F-CB0C-665FC9D6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" y="1888232"/>
            <a:ext cx="8856984" cy="4781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на реализацию областного закона от 16 февраля 2024 года </a:t>
            </a:r>
          </a:p>
          <a:p>
            <a:pPr marL="0" indent="0" algn="ctr">
              <a:buNone/>
            </a:pPr>
            <a:r>
              <a:rPr lang="ru-RU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№10-оз «О содействии участию населения в осуществлении местного самоуправления в Ленинградской области» в сумме </a:t>
            </a:r>
            <a:r>
              <a:rPr lang="ru-RU" sz="31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3 937,3 </a:t>
            </a:r>
            <a:r>
              <a:rPr lang="ru-RU" sz="2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тыс. рублей</a:t>
            </a:r>
            <a:r>
              <a:rPr lang="ru-RU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*</a:t>
            </a:r>
          </a:p>
          <a:p>
            <a:pPr marL="0" indent="0" algn="ctr">
              <a:buNone/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3400" b="1" i="1" dirty="0">
                <a:solidFill>
                  <a:srgbClr val="007A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Обустройство парковки в д. Лопухинка по ул. Мира в сумме 1 299,5 тыс. рублей.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Обустройство парковки в д.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Глобицы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ул. Героев в сумме   1 250,1 тыс</a:t>
            </a:r>
            <a:r>
              <a:rPr lang="ru-RU" sz="3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рублей.</a:t>
            </a:r>
            <a:endParaRPr lang="ru-RU" sz="3400" b="1" i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Устройство спортивной </a:t>
            </a:r>
            <a:r>
              <a:rPr lang="ru-RU" sz="3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площадкив</a:t>
            </a:r>
            <a:r>
              <a:rPr lang="ru-RU" sz="3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д. </a:t>
            </a:r>
            <a:r>
              <a:rPr lang="ru-RU" sz="34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Глобицы</a:t>
            </a:r>
            <a:r>
              <a:rPr lang="ru-RU" sz="3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сумме        1 387,7 тыс. рублей.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* в том числе областной бюджет  – 3 288,4 тыс. рублей;</a:t>
            </a:r>
          </a:p>
          <a:p>
            <a:pPr marL="0" indent="0" algn="ctr">
              <a:buNone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местный бюджет – 618,9тыс. рублей; </a:t>
            </a:r>
          </a:p>
          <a:p>
            <a:pPr marL="0" indent="0" algn="ctr">
              <a:buNone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вклад от юр. лиц – 30,0 тыс. руб.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4F2589-C0F5-596D-A525-199BA8AD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188640"/>
            <a:ext cx="6923087" cy="1411560"/>
          </a:xfrm>
        </p:spPr>
        <p:txBody>
          <a:bodyPr>
            <a:normAutofit fontScale="90000"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«Развитие части территорий МО Лопухинское сельское поселение МО Ломоносовский муниципальный район Ленинградской области»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4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4" name="Group 10"/>
          <p:cNvGrpSpPr/>
          <p:nvPr/>
        </p:nvGrpSpPr>
        <p:grpSpPr>
          <a:xfrm>
            <a:off x="7109065" y="2941840"/>
            <a:ext cx="2018722" cy="3004733"/>
            <a:chOff x="1063625" y="1603375"/>
            <a:chExt cx="1966597" cy="1853695"/>
          </a:xfrm>
        </p:grpSpPr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1082359" y="1617157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2963511" y="4017104"/>
            <a:ext cx="4304104" cy="896175"/>
            <a:chOff x="1063625" y="1603375"/>
            <a:chExt cx="2036763" cy="1855787"/>
          </a:xfrm>
        </p:grpSpPr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2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0" name="Group 10"/>
          <p:cNvGrpSpPr/>
          <p:nvPr/>
        </p:nvGrpSpPr>
        <p:grpSpPr>
          <a:xfrm>
            <a:off x="157617" y="2971385"/>
            <a:ext cx="2948096" cy="3208728"/>
            <a:chOff x="1063625" y="1603375"/>
            <a:chExt cx="2036763" cy="1855788"/>
          </a:xfrm>
        </p:grpSpPr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3" name="Group 10"/>
          <p:cNvGrpSpPr/>
          <p:nvPr/>
        </p:nvGrpSpPr>
        <p:grpSpPr>
          <a:xfrm>
            <a:off x="6317487" y="1495968"/>
            <a:ext cx="2826514" cy="1303742"/>
            <a:chOff x="1063625" y="1603375"/>
            <a:chExt cx="2036763" cy="1855788"/>
          </a:xfrm>
        </p:grpSpPr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3186397" y="1516479"/>
            <a:ext cx="3182276" cy="807125"/>
            <a:chOff x="1063625" y="1603375"/>
            <a:chExt cx="2036763" cy="1855788"/>
          </a:xfrm>
        </p:grpSpPr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9" name="Group 10"/>
          <p:cNvGrpSpPr/>
          <p:nvPr/>
        </p:nvGrpSpPr>
        <p:grpSpPr>
          <a:xfrm>
            <a:off x="1847801" y="782825"/>
            <a:ext cx="7009738" cy="662382"/>
            <a:chOff x="1063625" y="1603375"/>
            <a:chExt cx="2036763" cy="1855788"/>
          </a:xfrm>
        </p:grpSpPr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92" name="Picture 4" descr="D:\DONE\NEW\list of tasks\images\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270" y="724502"/>
            <a:ext cx="306253" cy="417807"/>
          </a:xfrm>
          <a:prstGeom prst="rect">
            <a:avLst/>
          </a:prstGeom>
          <a:noFill/>
        </p:spPr>
      </p:pic>
      <p:pic>
        <p:nvPicPr>
          <p:cNvPr id="93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343" y="1359459"/>
            <a:ext cx="263884" cy="400918"/>
          </a:xfrm>
          <a:prstGeom prst="rect">
            <a:avLst/>
          </a:prstGeom>
          <a:noFill/>
        </p:spPr>
      </p:pic>
      <p:pic>
        <p:nvPicPr>
          <p:cNvPr id="94" name="Picture 9" descr="D:\DONE\NEW\list of tasks\images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0672" y="2881735"/>
            <a:ext cx="287091" cy="428977"/>
          </a:xfrm>
          <a:prstGeom prst="rect">
            <a:avLst/>
          </a:prstGeom>
          <a:noFill/>
        </p:spPr>
      </p:pic>
      <p:pic>
        <p:nvPicPr>
          <p:cNvPr id="95" name="Picture 10" descr="D:\DONE\NEW\list of tasks\images\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5692" y="1401257"/>
            <a:ext cx="256731" cy="429104"/>
          </a:xfrm>
          <a:prstGeom prst="rect">
            <a:avLst/>
          </a:prstGeom>
          <a:noFill/>
        </p:spPr>
      </p:pic>
      <p:sp>
        <p:nvSpPr>
          <p:cNvPr id="96" name="Rectangle 33"/>
          <p:cNvSpPr/>
          <p:nvPr/>
        </p:nvSpPr>
        <p:spPr>
          <a:xfrm>
            <a:off x="2258147" y="750125"/>
            <a:ext cx="602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en-US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7" name="Rectangle 35"/>
          <p:cNvSpPr/>
          <p:nvPr/>
        </p:nvSpPr>
        <p:spPr>
          <a:xfrm>
            <a:off x="3281742" y="1551916"/>
            <a:ext cx="286684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endParaRPr lang="en-US" sz="975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36"/>
          <p:cNvSpPr/>
          <p:nvPr/>
        </p:nvSpPr>
        <p:spPr>
          <a:xfrm>
            <a:off x="6295374" y="1494750"/>
            <a:ext cx="2505248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</a:t>
            </a:r>
          </a:p>
        </p:txBody>
      </p:sp>
      <p:sp>
        <p:nvSpPr>
          <p:cNvPr id="99" name="Rectangle 37"/>
          <p:cNvSpPr/>
          <p:nvPr/>
        </p:nvSpPr>
        <p:spPr>
          <a:xfrm>
            <a:off x="128693" y="2971768"/>
            <a:ext cx="2886671" cy="68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 бюджетной системы РФ</a:t>
            </a:r>
          </a:p>
        </p:txBody>
      </p:sp>
      <p:sp>
        <p:nvSpPr>
          <p:cNvPr id="100" name="Rectangle 38"/>
          <p:cNvSpPr/>
          <p:nvPr/>
        </p:nvSpPr>
        <p:spPr>
          <a:xfrm>
            <a:off x="6383069" y="2092576"/>
            <a:ext cx="2559436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</a:t>
            </a:r>
          </a:p>
        </p:txBody>
      </p:sp>
      <p:grpSp>
        <p:nvGrpSpPr>
          <p:cNvPr id="101" name="Group 10"/>
          <p:cNvGrpSpPr/>
          <p:nvPr/>
        </p:nvGrpSpPr>
        <p:grpSpPr>
          <a:xfrm>
            <a:off x="34279" y="1503486"/>
            <a:ext cx="3182276" cy="807125"/>
            <a:chOff x="1063625" y="1603375"/>
            <a:chExt cx="2036763" cy="1855788"/>
          </a:xfrm>
        </p:grpSpPr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102503" y="1533201"/>
            <a:ext cx="27942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en-US" sz="975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" name="Picture 6" descr="D:\DONE\NEW\list of tasks\images\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587" y="1430741"/>
            <a:ext cx="282973" cy="379592"/>
          </a:xfrm>
          <a:prstGeom prst="rect">
            <a:avLst/>
          </a:prstGeom>
          <a:noFill/>
        </p:spPr>
      </p:pic>
      <p:pic>
        <p:nvPicPr>
          <p:cNvPr id="106" name="Picture 9" descr="D:\DONE\NEW\list of tasks\images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3397" y="3900699"/>
            <a:ext cx="282410" cy="364028"/>
          </a:xfrm>
          <a:prstGeom prst="rect">
            <a:avLst/>
          </a:prstGeom>
          <a:noFill/>
        </p:spPr>
      </p:pic>
      <p:pic>
        <p:nvPicPr>
          <p:cNvPr id="107" name="Picture 6" descr="D:\DONE\NEW\list of tasks\images\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1327" y="2905933"/>
            <a:ext cx="298976" cy="412576"/>
          </a:xfrm>
          <a:prstGeom prst="rect">
            <a:avLst/>
          </a:prstGeom>
          <a:noFill/>
        </p:spPr>
      </p:pic>
      <p:sp>
        <p:nvSpPr>
          <p:cNvPr id="108" name="Rectangle 36"/>
          <p:cNvSpPr/>
          <p:nvPr/>
        </p:nvSpPr>
        <p:spPr>
          <a:xfrm>
            <a:off x="7086189" y="4272275"/>
            <a:ext cx="189249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следующий за текущим финансовым годом</a:t>
            </a:r>
          </a:p>
          <a:p>
            <a:pPr algn="ctr"/>
            <a:endParaRPr lang="ru-RU" sz="975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38"/>
          <p:cNvSpPr/>
          <p:nvPr/>
        </p:nvSpPr>
        <p:spPr>
          <a:xfrm>
            <a:off x="7051909" y="4894758"/>
            <a:ext cx="20287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</a:t>
            </a:r>
          </a:p>
          <a:p>
            <a:pPr algn="ctr"/>
            <a:endParaRPr lang="ru-RU" sz="975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37"/>
          <p:cNvSpPr/>
          <p:nvPr/>
        </p:nvSpPr>
        <p:spPr>
          <a:xfrm>
            <a:off x="2962774" y="4062548"/>
            <a:ext cx="392086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</a:t>
            </a:r>
          </a:p>
          <a:p>
            <a:pPr lvl="0"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мероприятий, обеспечивающих наиболее эффективное достижение целей и  решение задач социально-экономического развития</a:t>
            </a:r>
          </a:p>
        </p:txBody>
      </p:sp>
      <p:sp>
        <p:nvSpPr>
          <p:cNvPr id="111" name="Заголовок 1"/>
          <p:cNvSpPr txBox="1">
            <a:spLocks/>
          </p:cNvSpPr>
          <p:nvPr/>
        </p:nvSpPr>
        <p:spPr>
          <a:xfrm>
            <a:off x="1783253" y="245471"/>
            <a:ext cx="7159252" cy="4779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" name="Rectangle 36"/>
          <p:cNvSpPr/>
          <p:nvPr/>
        </p:nvSpPr>
        <p:spPr>
          <a:xfrm>
            <a:off x="7022553" y="3035329"/>
            <a:ext cx="2028725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</a:p>
        </p:txBody>
      </p:sp>
      <p:sp>
        <p:nvSpPr>
          <p:cNvPr id="113" name="Rectangle 37"/>
          <p:cNvSpPr/>
          <p:nvPr/>
        </p:nvSpPr>
        <p:spPr>
          <a:xfrm>
            <a:off x="89174" y="3619998"/>
            <a:ext cx="2783163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предоставляются на безвозмездной и безвозвратной основе без установления направлений и (или) условий их использования </a:t>
            </a:r>
          </a:p>
          <a:p>
            <a:pPr algn="ctr"/>
            <a:r>
              <a:rPr lang="ru-RU" sz="975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Кому: бюджетам</a:t>
            </a:r>
            <a:endParaRPr lang="en-US" sz="975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4" name="Rectangle 37"/>
          <p:cNvSpPr/>
          <p:nvPr/>
        </p:nvSpPr>
        <p:spPr>
          <a:xfrm>
            <a:off x="94320" y="4376481"/>
            <a:ext cx="2839175" cy="98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предоставляются бюджетам в целях финансового обеспечения их расходных обязательств, возникающих при выполнении переданных им органами власти высшего уровня полномочий </a:t>
            </a:r>
          </a:p>
          <a:p>
            <a:pPr algn="ctr"/>
            <a:r>
              <a:rPr lang="ru-RU" sz="975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Кому: бюджетам</a:t>
            </a:r>
            <a:endParaRPr lang="en-US" sz="975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5" name="Rectangle 37"/>
          <p:cNvSpPr/>
          <p:nvPr/>
        </p:nvSpPr>
        <p:spPr>
          <a:xfrm>
            <a:off x="91227" y="5366891"/>
            <a:ext cx="2942213" cy="68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предоставляются на условиях долевого финансирования целевых расходов</a:t>
            </a:r>
          </a:p>
          <a:p>
            <a:pPr algn="ctr"/>
            <a:r>
              <a:rPr lang="ru-RU" sz="975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Кому: бюджетам (межбюджетные субсидии). </a:t>
            </a:r>
            <a:r>
              <a:rPr lang="ru-RU" sz="975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субсидии юридическим и физическим лицам</a:t>
            </a:r>
            <a:endParaRPr lang="en-US" sz="975" i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16" name="Group 10"/>
          <p:cNvGrpSpPr/>
          <p:nvPr/>
        </p:nvGrpSpPr>
        <p:grpSpPr>
          <a:xfrm>
            <a:off x="3007890" y="3055509"/>
            <a:ext cx="4158594" cy="956289"/>
            <a:chOff x="1063625" y="1603375"/>
            <a:chExt cx="2036763" cy="1855788"/>
          </a:xfrm>
        </p:grpSpPr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119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805" y="3016017"/>
            <a:ext cx="316928" cy="408519"/>
          </a:xfrm>
          <a:prstGeom prst="rect">
            <a:avLst/>
          </a:prstGeom>
          <a:noFill/>
        </p:spPr>
      </p:pic>
      <p:sp>
        <p:nvSpPr>
          <p:cNvPr id="120" name="Rectangle 37"/>
          <p:cNvSpPr/>
          <p:nvPr/>
        </p:nvSpPr>
        <p:spPr>
          <a:xfrm>
            <a:off x="2960722" y="3154041"/>
            <a:ext cx="38666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–</a:t>
            </a:r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</p:txBody>
      </p:sp>
      <p:grpSp>
        <p:nvGrpSpPr>
          <p:cNvPr id="121" name="Group 10"/>
          <p:cNvGrpSpPr/>
          <p:nvPr/>
        </p:nvGrpSpPr>
        <p:grpSpPr>
          <a:xfrm>
            <a:off x="3015363" y="4947317"/>
            <a:ext cx="4387059" cy="1192854"/>
            <a:chOff x="1063625" y="1603375"/>
            <a:chExt cx="2036763" cy="1855788"/>
          </a:xfrm>
        </p:grpSpPr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6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24" name="Rectangle 37"/>
          <p:cNvSpPr/>
          <p:nvPr/>
        </p:nvSpPr>
        <p:spPr>
          <a:xfrm>
            <a:off x="3050434" y="4953995"/>
            <a:ext cx="407371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ПНО (публично-нормативные обязательства) – </a:t>
            </a: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статьей 6 БК РФ</a:t>
            </a:r>
          </a:p>
        </p:txBody>
      </p:sp>
      <p:pic>
        <p:nvPicPr>
          <p:cNvPr id="126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706" y="4854725"/>
            <a:ext cx="241225" cy="310938"/>
          </a:xfrm>
          <a:prstGeom prst="rect">
            <a:avLst/>
          </a:prstGeom>
          <a:noFill/>
        </p:spPr>
      </p:pic>
      <p:grpSp>
        <p:nvGrpSpPr>
          <p:cNvPr id="127" name="Group 10"/>
          <p:cNvGrpSpPr/>
          <p:nvPr/>
        </p:nvGrpSpPr>
        <p:grpSpPr>
          <a:xfrm>
            <a:off x="1550671" y="6185012"/>
            <a:ext cx="6599631" cy="628147"/>
            <a:chOff x="1220696" y="1685504"/>
            <a:chExt cx="2036763" cy="1855788"/>
          </a:xfrm>
        </p:grpSpPr>
        <p:sp>
          <p:nvSpPr>
            <p:cNvPr id="128" name="Freeform 9"/>
            <p:cNvSpPr>
              <a:spLocks/>
            </p:cNvSpPr>
            <p:nvPr/>
          </p:nvSpPr>
          <p:spPr bwMode="auto">
            <a:xfrm>
              <a:off x="1309596" y="1701378"/>
              <a:ext cx="1947863" cy="1839914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1220696" y="1685504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30" name="Rectangle 37"/>
          <p:cNvSpPr/>
          <p:nvPr/>
        </p:nvSpPr>
        <p:spPr>
          <a:xfrm>
            <a:off x="1404890" y="6186416"/>
            <a:ext cx="5614588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ВРЕМЕННЫЙ КАССОВЫЙ РАЗРЫВ -</a:t>
            </a:r>
            <a:endParaRPr lang="en-US" sz="975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7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прогнозируемая в определенный период текущего финансового года недостаточность на едином счете бюджета денежных средств, необходимых для осуществления перечислений из бюджета</a:t>
            </a:r>
          </a:p>
        </p:txBody>
      </p:sp>
      <p:grpSp>
        <p:nvGrpSpPr>
          <p:cNvPr id="131" name="Group 10"/>
          <p:cNvGrpSpPr/>
          <p:nvPr/>
        </p:nvGrpSpPr>
        <p:grpSpPr>
          <a:xfrm>
            <a:off x="3227392" y="2408311"/>
            <a:ext cx="3273674" cy="510941"/>
            <a:chOff x="1063625" y="1603375"/>
            <a:chExt cx="2036763" cy="1855788"/>
          </a:xfrm>
        </p:grpSpPr>
        <p:sp>
          <p:nvSpPr>
            <p:cNvPr id="132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3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134" name="Picture 8" descr="D:\DONE\NEW\list of tasks\images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472" y="2314267"/>
            <a:ext cx="271463" cy="412433"/>
          </a:xfrm>
          <a:prstGeom prst="rect">
            <a:avLst/>
          </a:prstGeom>
          <a:noFill/>
        </p:spPr>
      </p:pic>
      <p:sp>
        <p:nvSpPr>
          <p:cNvPr id="135" name="Rectangle 35"/>
          <p:cNvSpPr/>
          <p:nvPr/>
        </p:nvSpPr>
        <p:spPr>
          <a:xfrm>
            <a:off x="3193684" y="2422114"/>
            <a:ext cx="294918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ГРБС (главный распорядитель бюджетных средств) </a:t>
            </a:r>
          </a:p>
        </p:txBody>
      </p:sp>
      <p:grpSp>
        <p:nvGrpSpPr>
          <p:cNvPr id="136" name="Group 10"/>
          <p:cNvGrpSpPr/>
          <p:nvPr/>
        </p:nvGrpSpPr>
        <p:grpSpPr>
          <a:xfrm>
            <a:off x="34278" y="2372985"/>
            <a:ext cx="3262171" cy="555196"/>
            <a:chOff x="1063625" y="1603375"/>
            <a:chExt cx="2036763" cy="1855788"/>
          </a:xfrm>
        </p:grpSpPr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1152525" y="1619250"/>
              <a:ext cx="1947863" cy="1839913"/>
            </a:xfrm>
            <a:custGeom>
              <a:avLst/>
              <a:gdLst/>
              <a:ahLst/>
              <a:cxnLst>
                <a:cxn ang="0">
                  <a:pos x="445" y="4"/>
                </a:cxn>
                <a:cxn ang="0">
                  <a:pos x="477" y="0"/>
                </a:cxn>
                <a:cxn ang="0">
                  <a:pos x="486" y="273"/>
                </a:cxn>
                <a:cxn ang="0">
                  <a:pos x="519" y="489"/>
                </a:cxn>
                <a:cxn ang="0">
                  <a:pos x="259" y="480"/>
                </a:cxn>
                <a:cxn ang="0">
                  <a:pos x="2" y="491"/>
                </a:cxn>
                <a:cxn ang="0">
                  <a:pos x="0" y="352"/>
                </a:cxn>
                <a:cxn ang="0">
                  <a:pos x="30" y="124"/>
                </a:cxn>
                <a:cxn ang="0">
                  <a:pos x="324" y="62"/>
                </a:cxn>
                <a:cxn ang="0">
                  <a:pos x="445" y="4"/>
                </a:cxn>
              </a:cxnLst>
              <a:rect l="0" t="0" r="r" b="b"/>
              <a:pathLst>
                <a:path w="519" h="491">
                  <a:moveTo>
                    <a:pt x="445" y="4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477" y="0"/>
                    <a:pt x="473" y="140"/>
                    <a:pt x="486" y="273"/>
                  </a:cubicBezTo>
                  <a:cubicBezTo>
                    <a:pt x="495" y="365"/>
                    <a:pt x="519" y="489"/>
                    <a:pt x="519" y="489"/>
                  </a:cubicBezTo>
                  <a:cubicBezTo>
                    <a:pt x="519" y="489"/>
                    <a:pt x="389" y="478"/>
                    <a:pt x="259" y="480"/>
                  </a:cubicBezTo>
                  <a:cubicBezTo>
                    <a:pt x="129" y="482"/>
                    <a:pt x="2" y="491"/>
                    <a:pt x="2" y="491"/>
                  </a:cubicBezTo>
                  <a:cubicBezTo>
                    <a:pt x="2" y="491"/>
                    <a:pt x="0" y="459"/>
                    <a:pt x="0" y="352"/>
                  </a:cubicBezTo>
                  <a:cubicBezTo>
                    <a:pt x="0" y="244"/>
                    <a:pt x="30" y="124"/>
                    <a:pt x="30" y="124"/>
                  </a:cubicBezTo>
                  <a:cubicBezTo>
                    <a:pt x="324" y="62"/>
                    <a:pt x="324" y="62"/>
                    <a:pt x="324" y="62"/>
                  </a:cubicBezTo>
                  <a:lnTo>
                    <a:pt x="44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0"/>
            <p:cNvSpPr>
              <a:spLocks/>
            </p:cNvSpPr>
            <p:nvPr/>
          </p:nvSpPr>
          <p:spPr bwMode="auto">
            <a:xfrm>
              <a:off x="1063625" y="1603375"/>
              <a:ext cx="1927225" cy="1800225"/>
            </a:xfrm>
            <a:custGeom>
              <a:avLst/>
              <a:gdLst/>
              <a:ahLst/>
              <a:cxnLst>
                <a:cxn ang="0">
                  <a:pos x="514" y="469"/>
                </a:cxn>
                <a:cxn ang="0">
                  <a:pos x="5" y="480"/>
                </a:cxn>
                <a:cxn ang="0">
                  <a:pos x="9" y="2"/>
                </a:cxn>
                <a:cxn ang="0">
                  <a:pos x="497" y="0"/>
                </a:cxn>
                <a:cxn ang="0">
                  <a:pos x="514" y="469"/>
                </a:cxn>
              </a:cxnLst>
              <a:rect l="0" t="0" r="r" b="b"/>
              <a:pathLst>
                <a:path w="514" h="480">
                  <a:moveTo>
                    <a:pt x="514" y="469"/>
                  </a:moveTo>
                  <a:cubicBezTo>
                    <a:pt x="344" y="472"/>
                    <a:pt x="175" y="476"/>
                    <a:pt x="5" y="480"/>
                  </a:cubicBezTo>
                  <a:cubicBezTo>
                    <a:pt x="0" y="321"/>
                    <a:pt x="1" y="161"/>
                    <a:pt x="9" y="2"/>
                  </a:cubicBezTo>
                  <a:cubicBezTo>
                    <a:pt x="172" y="1"/>
                    <a:pt x="334" y="1"/>
                    <a:pt x="497" y="0"/>
                  </a:cubicBezTo>
                  <a:cubicBezTo>
                    <a:pt x="496" y="156"/>
                    <a:pt x="502" y="313"/>
                    <a:pt x="514" y="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39" name="Прямоугольник 138"/>
          <p:cNvSpPr/>
          <p:nvPr/>
        </p:nvSpPr>
        <p:spPr>
          <a:xfrm>
            <a:off x="90999" y="2402700"/>
            <a:ext cx="2874551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 (главный администратор дохода)  </a:t>
            </a:r>
          </a:p>
        </p:txBody>
      </p:sp>
      <p:pic>
        <p:nvPicPr>
          <p:cNvPr id="140" name="Picture 6" descr="D:\DONE\NEW\list of tasks\images\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084" y="2300240"/>
            <a:ext cx="291100" cy="390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48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16E6-78EA-D24D-278A-08BA0FF98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F53302-29B0-4681-5214-03E41833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4824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на общую сумму </a:t>
            </a:r>
            <a:r>
              <a:rPr lang="ru-RU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4 542,1 тыс. рублей</a:t>
            </a:r>
            <a:r>
              <a:rPr lang="ru-RU" sz="8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*</a:t>
            </a:r>
          </a:p>
          <a:p>
            <a:pPr marL="0" indent="0" algn="ctr">
              <a:buNone/>
            </a:pPr>
            <a:endParaRPr lang="ru-RU" sz="6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6400" b="1" i="1" dirty="0">
                <a:solidFill>
                  <a:srgbClr val="007A3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Благоустройство прилегающей территории к Братскому захоронению воинов, погибших в 1919 год и в 1941-1944 гг. в д. Лопухинка в </a:t>
            </a:r>
            <a:r>
              <a:rPr kumimoji="0" lang="ru-RU" sz="6400" b="1" i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сумме 547,4 тыс. рублей. (Депутат Лопухин В.С.– 515,0 тыс. рублей);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6400" b="1" i="1" dirty="0">
              <a:solidFill>
                <a:srgbClr val="007A3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Приобретение проектора для сцены зрительного зала в дер. Лопухинка для МКУ "Лопухинский дом культуры". 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6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Приобретение светового оборудования для сцены зрительного зала в д. </a:t>
            </a:r>
            <a:r>
              <a:rPr lang="ru-RU" sz="6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Глобицы</a:t>
            </a:r>
            <a:r>
              <a:rPr lang="ru-RU" sz="6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МКУ "Лопухинский дом культуры« </a:t>
            </a:r>
            <a:r>
              <a:rPr kumimoji="0" lang="ru-RU" sz="6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(Депутат </a:t>
            </a:r>
            <a:r>
              <a:rPr kumimoji="0" lang="ru-RU" sz="6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Апостолевский</a:t>
            </a:r>
            <a:r>
              <a:rPr kumimoji="0" lang="ru-RU" sz="6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И.К.– 1 000,0 тыс. рублей);</a:t>
            </a:r>
          </a:p>
          <a:p>
            <a:pPr marL="0" indent="0">
              <a:buNone/>
            </a:pPr>
            <a:endParaRPr kumimoji="0" lang="ru-RU" sz="6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ru-RU" sz="6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Благоустройство прилегающей территории к памятнику «Братское захоронение советских воинов, погибших в 1941-44гг., в том числе – Герой Советского Союза Вересов В.И. (1913-1941)» в д. </a:t>
            </a:r>
            <a:r>
              <a:rPr kumimoji="0" lang="ru-RU" sz="6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Глобицы</a:t>
            </a:r>
            <a:r>
              <a:rPr lang="ru-RU" sz="6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(Депутат Еремеев С.Г.– 1 800,0 тыс. рублей);</a:t>
            </a:r>
          </a:p>
          <a:p>
            <a:pPr>
              <a:buFont typeface="Wingdings" panose="05000000000000000000" pitchFamily="2" charset="2"/>
              <a:buChar char="Ø"/>
            </a:pPr>
            <a:endParaRPr kumimoji="0" lang="ru-RU" sz="6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ru-RU" sz="6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Приобретение спортивных тренажеров в д. Лопухинка для МКУ "Лопухинский дом культуры" 2. Приобретение спортивных тренажеров в д. </a:t>
            </a:r>
            <a:r>
              <a:rPr kumimoji="0" lang="ru-RU" sz="6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Глобицы</a:t>
            </a:r>
            <a:r>
              <a:rPr kumimoji="0" lang="ru-RU" sz="6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для МКУ "Лопухинский дом культуры" (Депутат Еремеев С.Г.  - 1 000,0 тыс. рублей).</a:t>
            </a:r>
          </a:p>
          <a:p>
            <a:pPr marL="0" indent="0">
              <a:buNone/>
            </a:pPr>
            <a:endParaRPr kumimoji="0" lang="ru-RU" sz="49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indent="0" algn="ctr">
              <a:buNone/>
            </a:pP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в том числе местный бюджет – 227,1 тыс. рублей;</a:t>
            </a:r>
          </a:p>
          <a:p>
            <a:pPr marL="0" indent="0" algn="ctr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областной бюджет – 4 315,0 тыс. рублей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будет позже)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7B95912-B041-37F8-2A0F-00E688A3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188640"/>
            <a:ext cx="6923087" cy="1411560"/>
          </a:xfrm>
        </p:spPr>
        <p:txBody>
          <a:bodyPr>
            <a:normAutofit fontScale="90000"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 «Развитие общественной инфраструктуры муниципального значения в МО Лопухинское сельское поселение на 2026г»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4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AF13E-FF50-5A78-5B9C-6531B8C1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72816"/>
            <a:ext cx="7200800" cy="45365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788150"/>
            <a:ext cx="7128793" cy="105667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0">
                <a:srgbClr val="136F64"/>
              </a:gs>
              <a:gs pos="25000">
                <a:schemeClr val="accent1">
                  <a:lumMod val="40000"/>
                  <a:lumOff val="60000"/>
                </a:schemeClr>
              </a:gs>
              <a:gs pos="25000">
                <a:srgbClr val="92D050"/>
              </a:gs>
              <a:gs pos="50000">
                <a:schemeClr val="accent5">
                  <a:lumMod val="20000"/>
                  <a:lumOff val="80000"/>
                </a:schemeClr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C4FCF3"/>
              </a:gs>
            </a:gsLst>
            <a:lin ang="16200000" scaled="1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000" b="0" i="1" u="none" strike="noStrike" kern="1200" cap="none" spc="0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4FDDF-71A7-4316-8949-2D306CAD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440" y="0"/>
            <a:ext cx="85725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50E8-DC64-6BD5-156B-0F1AD0ED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41" y="230736"/>
            <a:ext cx="5652509" cy="1459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входят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деревень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B176-9AD3-A937-B02C-184322A1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042446"/>
            <a:ext cx="3213218" cy="49223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Лопухинка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Новая Буря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Заостровье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Муховицы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Верхние Рудицы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Воронино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Глобицы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Флоревицы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Старые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Мёдуши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Горки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Никольское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Савольщина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9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A2EBE4C-B11D-4FC0-9D40-097AD034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21" y="2470554"/>
            <a:ext cx="914479" cy="9144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5927-3951-4AD4-BA6C-C58EC474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1 января 2025 года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численность населения Лопухинского сельского поселения составила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3114 человек</a:t>
            </a:r>
            <a:endParaRPr lang="ru-RU" sz="3200" dirty="0"/>
          </a:p>
        </p:txBody>
      </p:sp>
      <p:pic>
        <p:nvPicPr>
          <p:cNvPr id="41" name="Объект 1042" descr="Семья с мальчиком">
            <a:extLst>
              <a:ext uri="{FF2B5EF4-FFF2-40B4-BE49-F238E27FC236}">
                <a16:creationId xmlns:a16="http://schemas.microsoft.com/office/drawing/2014/main" id="{5391AD8B-CA62-4ED3-B79E-8BEC296FC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7737" y="2483179"/>
            <a:ext cx="914400" cy="914400"/>
          </a:xfrm>
        </p:spPr>
      </p:pic>
      <p:grpSp>
        <p:nvGrpSpPr>
          <p:cNvPr id="35" name="Объект 4" descr="Мужчина и женщина">
            <a:extLst>
              <a:ext uri="{FF2B5EF4-FFF2-40B4-BE49-F238E27FC236}">
                <a16:creationId xmlns:a16="http://schemas.microsoft.com/office/drawing/2014/main" id="{E77D99CF-1703-43BB-963A-E39ECC54DB23}"/>
              </a:ext>
            </a:extLst>
          </p:cNvPr>
          <p:cNvGrpSpPr/>
          <p:nvPr/>
        </p:nvGrpSpPr>
        <p:grpSpPr>
          <a:xfrm>
            <a:off x="1370528" y="2529725"/>
            <a:ext cx="665759" cy="762000"/>
            <a:chOff x="5078462" y="3855185"/>
            <a:chExt cx="665759" cy="762000"/>
          </a:xfrm>
          <a:solidFill>
            <a:srgbClr val="C00000"/>
          </a:solidFill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DB6B7F2F-42FB-46E0-8960-1908ED8B6E0F}"/>
                </a:ext>
              </a:extLst>
            </p:cNvPr>
            <p:cNvSpPr/>
            <p:nvPr/>
          </p:nvSpPr>
          <p:spPr>
            <a:xfrm>
              <a:off x="5191824" y="3855185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BE63A658-EB58-4616-94EE-D5DE51ECE02A}"/>
                </a:ext>
              </a:extLst>
            </p:cNvPr>
            <p:cNvSpPr/>
            <p:nvPr/>
          </p:nvSpPr>
          <p:spPr>
            <a:xfrm>
              <a:off x="5496624" y="3855185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EDD6F474-5AB6-4AAB-AB84-D2BA4E3F4BDC}"/>
                </a:ext>
              </a:extLst>
            </p:cNvPr>
            <p:cNvSpPr/>
            <p:nvPr/>
          </p:nvSpPr>
          <p:spPr>
            <a:xfrm>
              <a:off x="5078462" y="4007585"/>
              <a:ext cx="665759" cy="609600"/>
            </a:xfrm>
            <a:custGeom>
              <a:avLst/>
              <a:gdLst>
                <a:gd name="connsiteX0" fmla="*/ 664859 w 665759"/>
                <a:gd name="connsiteY0" fmla="*/ 267653 h 609600"/>
                <a:gd name="connsiteX1" fmla="*/ 610566 w 665759"/>
                <a:gd name="connsiteY1" fmla="*/ 66675 h 609600"/>
                <a:gd name="connsiteX2" fmla="*/ 601994 w 665759"/>
                <a:gd name="connsiteY2" fmla="*/ 51435 h 609600"/>
                <a:gd name="connsiteX3" fmla="*/ 536271 w 665759"/>
                <a:gd name="connsiteY3" fmla="*/ 9525 h 609600"/>
                <a:gd name="connsiteX4" fmla="*/ 484836 w 665759"/>
                <a:gd name="connsiteY4" fmla="*/ 0 h 609600"/>
                <a:gd name="connsiteX5" fmla="*/ 433401 w 665759"/>
                <a:gd name="connsiteY5" fmla="*/ 8572 h 609600"/>
                <a:gd name="connsiteX6" fmla="*/ 367679 w 665759"/>
                <a:gd name="connsiteY6" fmla="*/ 50482 h 609600"/>
                <a:gd name="connsiteX7" fmla="*/ 359106 w 665759"/>
                <a:gd name="connsiteY7" fmla="*/ 65723 h 609600"/>
                <a:gd name="connsiteX8" fmla="*/ 332436 w 665759"/>
                <a:gd name="connsiteY8" fmla="*/ 165735 h 609600"/>
                <a:gd name="connsiteX9" fmla="*/ 305766 w 665759"/>
                <a:gd name="connsiteY9" fmla="*/ 66675 h 609600"/>
                <a:gd name="connsiteX10" fmla="*/ 297194 w 665759"/>
                <a:gd name="connsiteY10" fmla="*/ 51435 h 609600"/>
                <a:gd name="connsiteX11" fmla="*/ 231471 w 665759"/>
                <a:gd name="connsiteY11" fmla="*/ 9525 h 609600"/>
                <a:gd name="connsiteX12" fmla="*/ 180036 w 665759"/>
                <a:gd name="connsiteY12" fmla="*/ 0 h 609600"/>
                <a:gd name="connsiteX13" fmla="*/ 128601 w 665759"/>
                <a:gd name="connsiteY13" fmla="*/ 8572 h 609600"/>
                <a:gd name="connsiteX14" fmla="*/ 62879 w 665759"/>
                <a:gd name="connsiteY14" fmla="*/ 50482 h 609600"/>
                <a:gd name="connsiteX15" fmla="*/ 54306 w 665759"/>
                <a:gd name="connsiteY15" fmla="*/ 65723 h 609600"/>
                <a:gd name="connsiteX16" fmla="*/ 966 w 665759"/>
                <a:gd name="connsiteY16" fmla="*/ 266700 h 609600"/>
                <a:gd name="connsiteX17" fmla="*/ 20969 w 665759"/>
                <a:gd name="connsiteY17" fmla="*/ 302895 h 609600"/>
                <a:gd name="connsiteX18" fmla="*/ 27636 w 665759"/>
                <a:gd name="connsiteY18" fmla="*/ 304800 h 609600"/>
                <a:gd name="connsiteX19" fmla="*/ 55259 w 665759"/>
                <a:gd name="connsiteY19" fmla="*/ 283845 h 609600"/>
                <a:gd name="connsiteX20" fmla="*/ 103836 w 665759"/>
                <a:gd name="connsiteY20" fmla="*/ 100965 h 609600"/>
                <a:gd name="connsiteX21" fmla="*/ 103836 w 665759"/>
                <a:gd name="connsiteY21" fmla="*/ 314325 h 609600"/>
                <a:gd name="connsiteX22" fmla="*/ 103836 w 665759"/>
                <a:gd name="connsiteY22" fmla="*/ 609600 h 609600"/>
                <a:gd name="connsiteX23" fmla="*/ 160986 w 665759"/>
                <a:gd name="connsiteY23" fmla="*/ 609600 h 609600"/>
                <a:gd name="connsiteX24" fmla="*/ 160986 w 665759"/>
                <a:gd name="connsiteY24" fmla="*/ 314325 h 609600"/>
                <a:gd name="connsiteX25" fmla="*/ 199086 w 665759"/>
                <a:gd name="connsiteY25" fmla="*/ 314325 h 609600"/>
                <a:gd name="connsiteX26" fmla="*/ 199086 w 665759"/>
                <a:gd name="connsiteY26" fmla="*/ 609600 h 609600"/>
                <a:gd name="connsiteX27" fmla="*/ 256236 w 665759"/>
                <a:gd name="connsiteY27" fmla="*/ 609600 h 609600"/>
                <a:gd name="connsiteX28" fmla="*/ 256236 w 665759"/>
                <a:gd name="connsiteY28" fmla="*/ 314325 h 609600"/>
                <a:gd name="connsiteX29" fmla="*/ 256236 w 665759"/>
                <a:gd name="connsiteY29" fmla="*/ 100965 h 609600"/>
                <a:gd name="connsiteX30" fmla="*/ 304814 w 665759"/>
                <a:gd name="connsiteY30" fmla="*/ 282893 h 609600"/>
                <a:gd name="connsiteX31" fmla="*/ 332436 w 665759"/>
                <a:gd name="connsiteY31" fmla="*/ 303848 h 609600"/>
                <a:gd name="connsiteX32" fmla="*/ 340056 w 665759"/>
                <a:gd name="connsiteY32" fmla="*/ 302895 h 609600"/>
                <a:gd name="connsiteX33" fmla="*/ 358154 w 665759"/>
                <a:gd name="connsiteY33" fmla="*/ 285750 h 609600"/>
                <a:gd name="connsiteX34" fmla="*/ 408636 w 665759"/>
                <a:gd name="connsiteY34" fmla="*/ 100965 h 609600"/>
                <a:gd name="connsiteX35" fmla="*/ 408636 w 665759"/>
                <a:gd name="connsiteY35" fmla="*/ 178118 h 609600"/>
                <a:gd name="connsiteX36" fmla="*/ 354344 w 665759"/>
                <a:gd name="connsiteY36" fmla="*/ 381000 h 609600"/>
                <a:gd name="connsiteX37" fmla="*/ 408636 w 665759"/>
                <a:gd name="connsiteY37" fmla="*/ 381000 h 609600"/>
                <a:gd name="connsiteX38" fmla="*/ 408636 w 665759"/>
                <a:gd name="connsiteY38" fmla="*/ 609600 h 609600"/>
                <a:gd name="connsiteX39" fmla="*/ 465786 w 665759"/>
                <a:gd name="connsiteY39" fmla="*/ 609600 h 609600"/>
                <a:gd name="connsiteX40" fmla="*/ 465786 w 665759"/>
                <a:gd name="connsiteY40" fmla="*/ 381000 h 609600"/>
                <a:gd name="connsiteX41" fmla="*/ 503886 w 665759"/>
                <a:gd name="connsiteY41" fmla="*/ 381000 h 609600"/>
                <a:gd name="connsiteX42" fmla="*/ 503886 w 665759"/>
                <a:gd name="connsiteY42" fmla="*/ 609600 h 609600"/>
                <a:gd name="connsiteX43" fmla="*/ 561036 w 665759"/>
                <a:gd name="connsiteY43" fmla="*/ 609600 h 609600"/>
                <a:gd name="connsiteX44" fmla="*/ 561036 w 665759"/>
                <a:gd name="connsiteY44" fmla="*/ 381000 h 609600"/>
                <a:gd name="connsiteX45" fmla="*/ 615329 w 665759"/>
                <a:gd name="connsiteY45" fmla="*/ 381000 h 609600"/>
                <a:gd name="connsiteX46" fmla="*/ 561036 w 665759"/>
                <a:gd name="connsiteY46" fmla="*/ 178118 h 609600"/>
                <a:gd name="connsiteX47" fmla="*/ 561036 w 665759"/>
                <a:gd name="connsiteY47" fmla="*/ 100965 h 609600"/>
                <a:gd name="connsiteX48" fmla="*/ 609614 w 665759"/>
                <a:gd name="connsiteY48" fmla="*/ 282893 h 609600"/>
                <a:gd name="connsiteX49" fmla="*/ 637236 w 665759"/>
                <a:gd name="connsiteY49" fmla="*/ 303848 h 609600"/>
                <a:gd name="connsiteX50" fmla="*/ 644856 w 665759"/>
                <a:gd name="connsiteY50" fmla="*/ 302895 h 609600"/>
                <a:gd name="connsiteX51" fmla="*/ 664859 w 665759"/>
                <a:gd name="connsiteY51" fmla="*/ 2676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5759" h="609600">
                  <a:moveTo>
                    <a:pt x="664859" y="267653"/>
                  </a:moveTo>
                  <a:lnTo>
                    <a:pt x="610566" y="66675"/>
                  </a:lnTo>
                  <a:cubicBezTo>
                    <a:pt x="608661" y="60960"/>
                    <a:pt x="605804" y="55245"/>
                    <a:pt x="601994" y="51435"/>
                  </a:cubicBezTo>
                  <a:cubicBezTo>
                    <a:pt x="583896" y="32385"/>
                    <a:pt x="561036" y="18097"/>
                    <a:pt x="536271" y="9525"/>
                  </a:cubicBezTo>
                  <a:cubicBezTo>
                    <a:pt x="520079" y="2857"/>
                    <a:pt x="502934" y="0"/>
                    <a:pt x="484836" y="0"/>
                  </a:cubicBezTo>
                  <a:cubicBezTo>
                    <a:pt x="466739" y="0"/>
                    <a:pt x="449594" y="2857"/>
                    <a:pt x="433401" y="8572"/>
                  </a:cubicBezTo>
                  <a:cubicBezTo>
                    <a:pt x="407684" y="17145"/>
                    <a:pt x="385776" y="31432"/>
                    <a:pt x="367679" y="50482"/>
                  </a:cubicBezTo>
                  <a:cubicBezTo>
                    <a:pt x="363869" y="55245"/>
                    <a:pt x="361011" y="60007"/>
                    <a:pt x="359106" y="65723"/>
                  </a:cubicBezTo>
                  <a:lnTo>
                    <a:pt x="332436" y="165735"/>
                  </a:lnTo>
                  <a:lnTo>
                    <a:pt x="305766" y="66675"/>
                  </a:lnTo>
                  <a:cubicBezTo>
                    <a:pt x="303861" y="60960"/>
                    <a:pt x="301004" y="55245"/>
                    <a:pt x="297194" y="51435"/>
                  </a:cubicBezTo>
                  <a:cubicBezTo>
                    <a:pt x="279096" y="32385"/>
                    <a:pt x="256236" y="18097"/>
                    <a:pt x="231471" y="9525"/>
                  </a:cubicBezTo>
                  <a:cubicBezTo>
                    <a:pt x="215279" y="2857"/>
                    <a:pt x="198134" y="0"/>
                    <a:pt x="180036" y="0"/>
                  </a:cubicBezTo>
                  <a:cubicBezTo>
                    <a:pt x="161939" y="0"/>
                    <a:pt x="144794" y="2857"/>
                    <a:pt x="128601" y="8572"/>
                  </a:cubicBezTo>
                  <a:cubicBezTo>
                    <a:pt x="102884" y="17145"/>
                    <a:pt x="80976" y="31432"/>
                    <a:pt x="62879" y="50482"/>
                  </a:cubicBezTo>
                  <a:cubicBezTo>
                    <a:pt x="59069" y="55245"/>
                    <a:pt x="56211" y="60007"/>
                    <a:pt x="54306" y="65723"/>
                  </a:cubicBezTo>
                  <a:lnTo>
                    <a:pt x="966" y="266700"/>
                  </a:lnTo>
                  <a:cubicBezTo>
                    <a:pt x="-2844" y="281940"/>
                    <a:pt x="4776" y="299085"/>
                    <a:pt x="20969" y="302895"/>
                  </a:cubicBezTo>
                  <a:cubicBezTo>
                    <a:pt x="22874" y="304800"/>
                    <a:pt x="24779" y="304800"/>
                    <a:pt x="27636" y="304800"/>
                  </a:cubicBezTo>
                  <a:cubicBezTo>
                    <a:pt x="40019" y="304800"/>
                    <a:pt x="51449" y="296228"/>
                    <a:pt x="55259" y="283845"/>
                  </a:cubicBezTo>
                  <a:lnTo>
                    <a:pt x="103836" y="100965"/>
                  </a:lnTo>
                  <a:lnTo>
                    <a:pt x="103836" y="314325"/>
                  </a:lnTo>
                  <a:lnTo>
                    <a:pt x="103836" y="609600"/>
                  </a:lnTo>
                  <a:lnTo>
                    <a:pt x="160986" y="609600"/>
                  </a:lnTo>
                  <a:lnTo>
                    <a:pt x="160986" y="314325"/>
                  </a:lnTo>
                  <a:lnTo>
                    <a:pt x="199086" y="314325"/>
                  </a:lnTo>
                  <a:lnTo>
                    <a:pt x="199086" y="609600"/>
                  </a:lnTo>
                  <a:lnTo>
                    <a:pt x="256236" y="609600"/>
                  </a:lnTo>
                  <a:lnTo>
                    <a:pt x="256236" y="314325"/>
                  </a:lnTo>
                  <a:lnTo>
                    <a:pt x="256236" y="100965"/>
                  </a:lnTo>
                  <a:lnTo>
                    <a:pt x="304814" y="282893"/>
                  </a:lnTo>
                  <a:cubicBezTo>
                    <a:pt x="308624" y="295275"/>
                    <a:pt x="320054" y="303848"/>
                    <a:pt x="332436" y="303848"/>
                  </a:cubicBezTo>
                  <a:cubicBezTo>
                    <a:pt x="335294" y="303848"/>
                    <a:pt x="337199" y="303848"/>
                    <a:pt x="340056" y="302895"/>
                  </a:cubicBezTo>
                  <a:cubicBezTo>
                    <a:pt x="348629" y="300038"/>
                    <a:pt x="355296" y="293370"/>
                    <a:pt x="358154" y="285750"/>
                  </a:cubicBezTo>
                  <a:cubicBezTo>
                    <a:pt x="359106" y="285750"/>
                    <a:pt x="408636" y="100965"/>
                    <a:pt x="408636" y="100965"/>
                  </a:cubicBezTo>
                  <a:lnTo>
                    <a:pt x="408636" y="178118"/>
                  </a:lnTo>
                  <a:lnTo>
                    <a:pt x="354344" y="381000"/>
                  </a:lnTo>
                  <a:lnTo>
                    <a:pt x="408636" y="381000"/>
                  </a:lnTo>
                  <a:lnTo>
                    <a:pt x="408636" y="609600"/>
                  </a:lnTo>
                  <a:lnTo>
                    <a:pt x="465786" y="609600"/>
                  </a:lnTo>
                  <a:lnTo>
                    <a:pt x="465786" y="381000"/>
                  </a:lnTo>
                  <a:lnTo>
                    <a:pt x="503886" y="381000"/>
                  </a:lnTo>
                  <a:lnTo>
                    <a:pt x="503886" y="609600"/>
                  </a:lnTo>
                  <a:lnTo>
                    <a:pt x="561036" y="609600"/>
                  </a:lnTo>
                  <a:lnTo>
                    <a:pt x="561036" y="381000"/>
                  </a:lnTo>
                  <a:lnTo>
                    <a:pt x="615329" y="381000"/>
                  </a:lnTo>
                  <a:lnTo>
                    <a:pt x="561036" y="178118"/>
                  </a:lnTo>
                  <a:lnTo>
                    <a:pt x="561036" y="100965"/>
                  </a:lnTo>
                  <a:lnTo>
                    <a:pt x="609614" y="282893"/>
                  </a:lnTo>
                  <a:cubicBezTo>
                    <a:pt x="613424" y="295275"/>
                    <a:pt x="624854" y="303848"/>
                    <a:pt x="637236" y="303848"/>
                  </a:cubicBezTo>
                  <a:cubicBezTo>
                    <a:pt x="640094" y="303848"/>
                    <a:pt x="641999" y="303848"/>
                    <a:pt x="644856" y="302895"/>
                  </a:cubicBezTo>
                  <a:cubicBezTo>
                    <a:pt x="660096" y="299085"/>
                    <a:pt x="668669" y="282893"/>
                    <a:pt x="664859" y="267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2" name="Объект 1042" descr="Семья с мальчиком">
            <a:extLst>
              <a:ext uri="{FF2B5EF4-FFF2-40B4-BE49-F238E27FC236}">
                <a16:creationId xmlns:a16="http://schemas.microsoft.com/office/drawing/2014/main" id="{0D309EE1-1DA2-4D69-9BBE-1BF7DE92C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506619"/>
            <a:ext cx="914400" cy="914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A18857B-B010-4E5A-AC8F-0516B2AD2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040" y="2534780"/>
            <a:ext cx="914479" cy="9144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E8D35D0-4E17-49F8-BADF-1D5FED734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492" y="5306070"/>
            <a:ext cx="914479" cy="9144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B6D4D0E-DB2D-4DA3-B741-7D084AE34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650" y="3368682"/>
            <a:ext cx="914479" cy="9144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780CF86-B7EC-479E-A0B3-C5497B676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763" y="3385033"/>
            <a:ext cx="914479" cy="91447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041EB8B-8552-4F1E-807C-BABFAA2AD3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8268" y="3561610"/>
            <a:ext cx="914479" cy="9144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ED2874B-6AF0-4ECA-AF47-D92246029A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32" y="3397693"/>
            <a:ext cx="914479" cy="91447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956299A-A1BE-414F-9874-AA4960D070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723" y="4337376"/>
            <a:ext cx="914479" cy="91447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2D2F41B-B774-4510-B8AB-80FE1A902E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408" y="4345551"/>
            <a:ext cx="914479" cy="91447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B5300FB-C9E3-46BC-961F-200D911447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7305" y="3431771"/>
            <a:ext cx="914479" cy="91447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CB2512A-3C00-429F-93FD-7A37753A4C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6078" y="3440545"/>
            <a:ext cx="914479" cy="91447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3C5D46D-ACAF-4984-8A79-B6D97F3F1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8018" y="2502976"/>
            <a:ext cx="914479" cy="91447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5C5E132-F92E-402D-A9E7-13E2860DB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6294" y="4355024"/>
            <a:ext cx="914479" cy="91447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D292EB-DD66-40E0-A99D-E68A8E34CC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8019" y="3440545"/>
            <a:ext cx="914479" cy="91447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0FFBE5-FDD5-4553-BA28-CE4D919733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235" y="4358265"/>
            <a:ext cx="914479" cy="91447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A63C336-BD89-47FF-9015-63BCB286A7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6439" y="4423180"/>
            <a:ext cx="664522" cy="76206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6DC88AA-9383-4B5E-B3DA-EC50B07AA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272" y="4337376"/>
            <a:ext cx="914479" cy="91447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EFBA62-CC70-4E95-A288-9EE4BF4ABE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2981" y="4391591"/>
            <a:ext cx="914479" cy="9144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49B184B-9021-4482-98EC-740525D2E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365" y="5306070"/>
            <a:ext cx="914479" cy="9144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0B538E2-E40E-43A5-B5D9-3F985EB7F3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761" y="5337659"/>
            <a:ext cx="914479" cy="91447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DCF2C27-7459-492C-AAA1-D446398623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46" y="5337659"/>
            <a:ext cx="914479" cy="91447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22C986-7536-486C-9511-44CE9A226D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4800" y="5292155"/>
            <a:ext cx="914479" cy="91447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7D254EB-657F-4B02-804A-0F54E6E12E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0961" y="2605102"/>
            <a:ext cx="914479" cy="91447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768EA6F-8E24-4C76-AF80-BC1FD95797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93317" y="5413865"/>
            <a:ext cx="664522" cy="76206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D417B54-7C42-464C-8E7B-7AAD372561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9638" y="540385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42" y="97043"/>
            <a:ext cx="6923112" cy="1143000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бюджета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Лопухинского сельского поселения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gray">
          <a:xfrm>
            <a:off x="358812" y="1484784"/>
            <a:ext cx="8451062" cy="463524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gray">
          <a:xfrm>
            <a:off x="353652" y="1484783"/>
            <a:ext cx="1260394" cy="468152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638" y="1565152"/>
            <a:ext cx="159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gray">
          <a:xfrm>
            <a:off x="323528" y="2060848"/>
            <a:ext cx="8389653" cy="59752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в т. ч.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gray">
          <a:xfrm>
            <a:off x="1619672" y="2708920"/>
            <a:ext cx="5582346" cy="51232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gray">
          <a:xfrm>
            <a:off x="1614046" y="3221249"/>
            <a:ext cx="5569597" cy="42582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gray">
          <a:xfrm>
            <a:off x="352657" y="3711434"/>
            <a:ext cx="8315242" cy="57377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в т. ч.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gray">
          <a:xfrm>
            <a:off x="1614046" y="4343541"/>
            <a:ext cx="5576191" cy="4258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УСЛОВНО-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УТВЕРЖДЕННЫЕ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5"/>
          <p:cNvSpPr>
            <a:spLocks noChangeArrowheads="1"/>
          </p:cNvSpPr>
          <p:nvPr/>
        </p:nvSpPr>
        <p:spPr bwMode="gray">
          <a:xfrm>
            <a:off x="349776" y="4836285"/>
            <a:ext cx="8318084" cy="71402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(-)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4880" y="1453218"/>
            <a:ext cx="91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gray">
          <a:xfrm>
            <a:off x="3131840" y="2132856"/>
            <a:ext cx="5688632" cy="142448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1079" y="1438504"/>
            <a:ext cx="91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63944" y="1448060"/>
            <a:ext cx="91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15979" y="1448060"/>
            <a:ext cx="91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gray">
          <a:xfrm>
            <a:off x="3059832" y="3789040"/>
            <a:ext cx="5742575" cy="955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39673" y="2295808"/>
            <a:ext cx="1188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88 074,9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60 694,1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27 380,8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11703" y="2295808"/>
            <a:ext cx="10844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67 100,0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57 775,1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9 324,9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53423" y="2286500"/>
            <a:ext cx="10844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62 350,0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54 490,8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7 859,2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95142" y="2281087"/>
            <a:ext cx="11481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62 500,0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54 976,5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7 523,5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275857" y="3828352"/>
            <a:ext cx="14050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123 484,5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44683" y="3828352"/>
            <a:ext cx="11514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72 350,0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53423" y="3819044"/>
            <a:ext cx="1084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62 350,0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1 558,8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529954" y="3813631"/>
            <a:ext cx="11832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62 500,0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3 125,0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gray">
          <a:xfrm>
            <a:off x="1619672" y="5517232"/>
            <a:ext cx="1517794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ДЕФИЦИТА </a:t>
            </a:r>
          </a:p>
          <a:p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НАЛОГОВЫМ И </a:t>
            </a:r>
          </a:p>
          <a:p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НЕНАЛОГОВЫМ </a:t>
            </a:r>
          </a:p>
          <a:p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ДОХОДАМ</a:t>
            </a:r>
          </a:p>
          <a:p>
            <a:endParaRPr lang="en-US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gray">
          <a:xfrm>
            <a:off x="3162614" y="4939411"/>
            <a:ext cx="5768821" cy="12790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7999">
                <a:srgbClr val="A7C2D9"/>
              </a:gs>
              <a:gs pos="36000">
                <a:schemeClr val="accent1">
                  <a:lumMod val="40000"/>
                  <a:lumOff val="60000"/>
                </a:schemeClr>
              </a:gs>
              <a:gs pos="61000">
                <a:srgbClr val="D9E5EF"/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292929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39673" y="5025318"/>
            <a:ext cx="14050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- 34 130,4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56 ,2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911703" y="5025318"/>
            <a:ext cx="11814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- 5 250,0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9,1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383735" y="5016010"/>
            <a:ext cx="9541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641746" y="5010597"/>
            <a:ext cx="9541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669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987824" y="37281"/>
            <a:ext cx="6031210" cy="1143000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Прогноз доходов бюджета</a:t>
            </a:r>
          </a:p>
        </p:txBody>
      </p:sp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179512" y="1362082"/>
            <a:ext cx="18106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2026                       Доходы составляют              67 100,0 тыс. рублей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76">
            <a:extLst>
              <a:ext uri="{FF2B5EF4-FFF2-40B4-BE49-F238E27FC236}">
                <a16:creationId xmlns:a16="http://schemas.microsoft.com/office/drawing/2014/main" id="{01D5E41B-E7D2-1E97-C33E-2D921D6E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032" y="1418677"/>
            <a:ext cx="2006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2027г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Доходы составляют                            62 350,0 тыс. рублей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6">
            <a:extLst>
              <a:ext uri="{FF2B5EF4-FFF2-40B4-BE49-F238E27FC236}">
                <a16:creationId xmlns:a16="http://schemas.microsoft.com/office/drawing/2014/main" id="{14F0221F-A3C1-0FBC-ACF4-29996E1A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4434989"/>
            <a:ext cx="15633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2028г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составляют              62 500,0 тыс. рублей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9943A-F986-7BA5-F5B7-6E7119ABC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06" y="294393"/>
            <a:ext cx="2890653" cy="1729409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BCB55F2-68F9-488E-BBAE-F3955020C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106178"/>
              </p:ext>
            </p:extLst>
          </p:nvPr>
        </p:nvGraphicFramePr>
        <p:xfrm>
          <a:off x="2564792" y="4587445"/>
          <a:ext cx="4671503" cy="20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2726552-5BDE-4298-AB53-98D06CF36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482278"/>
              </p:ext>
            </p:extLst>
          </p:nvPr>
        </p:nvGraphicFramePr>
        <p:xfrm>
          <a:off x="4770562" y="2298315"/>
          <a:ext cx="4248472" cy="213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A3F7D28-76A2-403C-A39C-F08F28341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50938"/>
              </p:ext>
            </p:extLst>
          </p:nvPr>
        </p:nvGraphicFramePr>
        <p:xfrm>
          <a:off x="179512" y="2582948"/>
          <a:ext cx="4591050" cy="211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06616"/>
            <a:ext cx="781236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доходов, межбюджетных трансфертов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ED41E2-0B7E-A0B4-929D-268E7E0EE62B}"/>
              </a:ext>
            </a:extLst>
          </p:cNvPr>
          <p:cNvSpPr/>
          <p:nvPr/>
        </p:nvSpPr>
        <p:spPr>
          <a:xfrm>
            <a:off x="7740352" y="1123803"/>
            <a:ext cx="998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09A10-D6BC-A268-90CF-35269B49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62357"/>
            <a:ext cx="7633669" cy="52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A21B86-8CB8-29BF-A1C9-BEBED153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979419" cy="5040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30210-367A-03AE-F328-1A67EF2494C3}"/>
              </a:ext>
            </a:extLst>
          </p:cNvPr>
          <p:cNvSpPr txBox="1"/>
          <p:nvPr/>
        </p:nvSpPr>
        <p:spPr>
          <a:xfrm>
            <a:off x="2195736" y="411964"/>
            <a:ext cx="5976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доходов, межбюджетных трансфертов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480689-652C-7CE6-65D3-213237CCB4E6}"/>
              </a:ext>
            </a:extLst>
          </p:cNvPr>
          <p:cNvSpPr/>
          <p:nvPr/>
        </p:nvSpPr>
        <p:spPr>
          <a:xfrm>
            <a:off x="7673192" y="1022808"/>
            <a:ext cx="998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6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685800">
              <a:lnSpc>
                <a:spcPct val="90000"/>
              </a:lnSpc>
            </a:pP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политика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Сосновоборского городского округа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2025-2027 годы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88424" y="0"/>
            <a:ext cx="755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№36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Рисунок 3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в 2026 году</a:t>
            </a:r>
            <a:endParaRPr lang="ru-RU" sz="3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617606"/>
              </p:ext>
            </p:extLst>
          </p:nvPr>
        </p:nvGraphicFramePr>
        <p:xfrm>
          <a:off x="323528" y="1268760"/>
          <a:ext cx="777686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658D50-C5C9-9EF4-31CE-EAFC36C16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81015"/>
              </p:ext>
            </p:extLst>
          </p:nvPr>
        </p:nvGraphicFramePr>
        <p:xfrm>
          <a:off x="1403649" y="1628800"/>
          <a:ext cx="6696743" cy="41255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6463">
                  <a:extLst>
                    <a:ext uri="{9D8B030D-6E8A-4147-A177-3AD203B41FA5}">
                      <a16:colId xmlns:a16="http://schemas.microsoft.com/office/drawing/2014/main" val="120907314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020888940"/>
                    </a:ext>
                  </a:extLst>
                </a:gridCol>
              </a:tblGrid>
              <a:tr h="6961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55645706"/>
                  </a:ext>
                </a:extLst>
              </a:tr>
              <a:tr h="347028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22 250,5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5340826"/>
                  </a:ext>
                </a:extLst>
              </a:tr>
              <a:tr h="477550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443,5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324708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                                                                 и правоохранительная деятельность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6672900"/>
                  </a:ext>
                </a:extLst>
              </a:tr>
              <a:tr h="347028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8 886,8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7883078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16 000,4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53923158"/>
                  </a:ext>
                </a:extLst>
              </a:tr>
              <a:tr h="694057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кинематография, средства массовой  информации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23 409,8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56632940"/>
                  </a:ext>
                </a:extLst>
              </a:tr>
              <a:tr h="347028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1 335,0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07499296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72 350,0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923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229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60ad84a3dcffd4915147129c10cbd1d45492b"/>
</p:tagLst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548BB7"/>
      </a:accent1>
      <a:accent2>
        <a:srgbClr val="DD8047"/>
      </a:accent2>
      <a:accent3>
        <a:srgbClr val="A5AB81"/>
      </a:accent3>
      <a:accent4>
        <a:srgbClr val="D8B25C"/>
      </a:accent4>
      <a:accent5>
        <a:srgbClr val="00B050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00B050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1595</Words>
  <Application>Microsoft Office PowerPoint</Application>
  <PresentationFormat>Экран (4:3)</PresentationFormat>
  <Paragraphs>331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Тема Office</vt:lpstr>
      <vt:lpstr>БРОШЮРА бюджета для граждан Лопухинского сельского поселения  на 2026 год и на плановый период 2027 и 2028 годов </vt:lpstr>
      <vt:lpstr>Презентация PowerPoint</vt:lpstr>
      <vt:lpstr>В состав   поселения входят  13 деревень</vt:lpstr>
      <vt:lpstr>  На 1 января 2025 года  численность населения Лопухинского сельского поселения составила  3114 человек</vt:lpstr>
      <vt:lpstr>Параметры бюджета Лопухинского сельского поселения  </vt:lpstr>
      <vt:lpstr>          Прогноз доходов бюджета</vt:lpstr>
      <vt:lpstr>Презентация PowerPoint</vt:lpstr>
      <vt:lpstr>Презентация PowerPoint</vt:lpstr>
      <vt:lpstr>Бюджетная политика  Сосновоборского городского округа  на 2025-2027 годы</vt:lpstr>
      <vt:lpstr>  Структура расходов                                   на плановый период 2027 – 2028 годов  </vt:lpstr>
      <vt:lpstr>Презентация PowerPoint</vt:lpstr>
      <vt:lpstr>Расходы бюджета на 2025 год</vt:lpstr>
      <vt:lpstr>  </vt:lpstr>
      <vt:lpstr>Муниципальные программы на 2026 год</vt:lpstr>
      <vt:lpstr>Презентация PowerPoint</vt:lpstr>
      <vt:lpstr>Формирование комфортной  городской среды</vt:lpstr>
      <vt:lpstr>МП «Развитие культуры в МО Лопухинское сельское поселение»</vt:lpstr>
      <vt:lpstr>МП "Социальная поддержка граждан в МО Лопухинское сельское поселение"</vt:lpstr>
      <vt:lpstr>МП «Развитие части территорий МО Лопухинское сельское поселение МО Ломоносовский муниципальный район Ленинградской области»</vt:lpstr>
      <vt:lpstr>МП «Развитие общественной инфраструктуры муниципального значения в МО Лопухинское сельское поселение на 2026г»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баннеры - шаблон презентации с сайта http://presentation-creation.ru</dc:title>
  <dc:creator>obstinate</dc:creator>
  <dc:description>Шаблон презентации с сайта http://presentation-creation.ru/</dc:description>
  <cp:lastModifiedBy>Анна</cp:lastModifiedBy>
  <cp:revision>540</cp:revision>
  <cp:lastPrinted>2025-10-31T12:27:44Z</cp:lastPrinted>
  <dcterms:created xsi:type="dcterms:W3CDTF">2017-06-19T18:19:33Z</dcterms:created>
  <dcterms:modified xsi:type="dcterms:W3CDTF">2026-03-13T09:21:55Z</dcterms:modified>
</cp:coreProperties>
</file>